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77" r:id="rId3"/>
    <p:sldId id="278" r:id="rId4"/>
    <p:sldId id="279" r:id="rId5"/>
    <p:sldId id="303" r:id="rId6"/>
    <p:sldId id="324" r:id="rId7"/>
    <p:sldId id="316" r:id="rId8"/>
    <p:sldId id="314" r:id="rId9"/>
    <p:sldId id="317" r:id="rId10"/>
    <p:sldId id="332" r:id="rId11"/>
    <p:sldId id="333" r:id="rId12"/>
    <p:sldId id="282" r:id="rId13"/>
    <p:sldId id="320" r:id="rId14"/>
    <p:sldId id="276" r:id="rId15"/>
    <p:sldId id="305" r:id="rId16"/>
    <p:sldId id="301" r:id="rId17"/>
    <p:sldId id="304" r:id="rId18"/>
    <p:sldId id="336" r:id="rId19"/>
    <p:sldId id="334" r:id="rId20"/>
    <p:sldId id="312" r:id="rId21"/>
    <p:sldId id="306" r:id="rId22"/>
    <p:sldId id="311" r:id="rId23"/>
    <p:sldId id="335" r:id="rId24"/>
    <p:sldId id="310" r:id="rId25"/>
    <p:sldId id="327" r:id="rId26"/>
    <p:sldId id="286" r:id="rId27"/>
    <p:sldId id="281" r:id="rId28"/>
    <p:sldId id="257" r:id="rId29"/>
    <p:sldId id="262" r:id="rId30"/>
    <p:sldId id="264" r:id="rId31"/>
    <p:sldId id="265" r:id="rId32"/>
    <p:sldId id="266" r:id="rId33"/>
    <p:sldId id="263" r:id="rId34"/>
    <p:sldId id="258" r:id="rId35"/>
    <p:sldId id="322" r:id="rId36"/>
    <p:sldId id="290" r:id="rId37"/>
    <p:sldId id="291" r:id="rId38"/>
    <p:sldId id="297" r:id="rId39"/>
    <p:sldId id="272" r:id="rId40"/>
    <p:sldId id="337" r:id="rId41"/>
    <p:sldId id="328" r:id="rId42"/>
    <p:sldId id="280" r:id="rId43"/>
    <p:sldId id="302" r:id="rId44"/>
    <p:sldId id="296" r:id="rId45"/>
    <p:sldId id="295" r:id="rId46"/>
    <p:sldId id="298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9" autoAdjust="0"/>
    <p:restoredTop sz="94660"/>
  </p:normalViewPr>
  <p:slideViewPr>
    <p:cSldViewPr snapToGrid="0">
      <p:cViewPr varScale="1">
        <p:scale>
          <a:sx n="74" d="100"/>
          <a:sy n="74" d="100"/>
        </p:scale>
        <p:origin x="78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://ibeach.github.io/" TargetMode="External"/><Relationship Id="rId1" Type="http://schemas.openxmlformats.org/officeDocument/2006/relationships/hyperlink" Target="http://pi.math.cornell.edu/~mec/Winter2009/Victor/part1.htm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://ibeach.github.io/" TargetMode="External"/><Relationship Id="rId1" Type="http://schemas.openxmlformats.org/officeDocument/2006/relationships/hyperlink" Target="http://pi.math.cornell.edu/~mec/Winter2009/Victor/part1.ht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01C2F4-F952-43F8-8ADA-480BD03775C6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7666D32-848C-44AE-845F-ACC8E0409897}">
      <dgm:prSet custT="1"/>
      <dgm:spPr/>
      <dgm:t>
        <a:bodyPr/>
        <a:lstStyle/>
        <a:p>
          <a:r>
            <a:rPr lang="en-US" sz="2800" dirty="0"/>
            <a:t>Title slide: M. C. Escher, </a:t>
          </a:r>
          <a:r>
            <a:rPr lang="en-US" sz="2800" i="1" dirty="0"/>
            <a:t>Circle Limit IV</a:t>
          </a:r>
          <a:endParaRPr lang="en-US" sz="2800" dirty="0"/>
        </a:p>
        <a:p>
          <a:r>
            <a:rPr lang="en-US" sz="2800" dirty="0"/>
            <a:t>Euclidean tilings, hyperbolic surface picture, spherical triangle, “Weird Stuff” slide: Wikipedia/Wikimedia Commons</a:t>
          </a:r>
          <a:br>
            <a:rPr lang="en-US" sz="2800" dirty="0"/>
          </a:br>
          <a:br>
            <a:rPr lang="en-US" sz="2800" dirty="0"/>
          </a:br>
          <a:r>
            <a:rPr lang="en-US" sz="2800" dirty="0"/>
            <a:t>Torus Gluing:</a:t>
          </a:r>
        </a:p>
        <a:p>
          <a:r>
            <a:rPr lang="en-US" sz="2800" dirty="0">
              <a:hlinkClick xmlns:r="http://schemas.openxmlformats.org/officeDocument/2006/relationships" r:id="rId1"/>
            </a:rPr>
            <a:t>http://pi.math.cornell.edu/~mec/Winter2009/Victor/part1.htm</a:t>
          </a:r>
          <a:endParaRPr lang="en-US" sz="2800" dirty="0"/>
        </a:p>
        <a:p>
          <a:endParaRPr lang="en-US" sz="2800" dirty="0"/>
        </a:p>
        <a:p>
          <a:r>
            <a:rPr lang="en-US" sz="2800" dirty="0"/>
            <a:t>Everything Else: Made in MATLAB by me</a:t>
          </a:r>
        </a:p>
        <a:p>
          <a:r>
            <a:rPr lang="en-US" sz="2800" dirty="0">
              <a:hlinkClick xmlns:r="http://schemas.openxmlformats.org/officeDocument/2006/relationships" r:id="rId2"/>
            </a:rPr>
            <a:t>http://ibeach.github.io</a:t>
          </a:r>
          <a:endParaRPr lang="en-US" sz="2800" dirty="0"/>
        </a:p>
      </dgm:t>
    </dgm:pt>
    <dgm:pt modelId="{485E8C72-722B-46B9-A292-02C434739843}" type="parTrans" cxnId="{0EA59DDD-B57D-4BC4-B0FF-68B23D30D580}">
      <dgm:prSet/>
      <dgm:spPr/>
      <dgm:t>
        <a:bodyPr/>
        <a:lstStyle/>
        <a:p>
          <a:endParaRPr lang="en-US"/>
        </a:p>
      </dgm:t>
    </dgm:pt>
    <dgm:pt modelId="{84EB6834-62CC-4BF4-AF5C-E5B7FC8135E3}" type="sibTrans" cxnId="{0EA59DDD-B57D-4BC4-B0FF-68B23D30D580}">
      <dgm:prSet/>
      <dgm:spPr/>
      <dgm:t>
        <a:bodyPr/>
        <a:lstStyle/>
        <a:p>
          <a:endParaRPr lang="en-US"/>
        </a:p>
      </dgm:t>
    </dgm:pt>
    <dgm:pt modelId="{77E38509-AD2D-40B8-AEA6-C5480246FF02}" type="pres">
      <dgm:prSet presAssocID="{8E01C2F4-F952-43F8-8ADA-480BD03775C6}" presName="vert0" presStyleCnt="0">
        <dgm:presLayoutVars>
          <dgm:dir/>
          <dgm:animOne val="branch"/>
          <dgm:animLvl val="lvl"/>
        </dgm:presLayoutVars>
      </dgm:prSet>
      <dgm:spPr/>
    </dgm:pt>
    <dgm:pt modelId="{8BA527C4-5E0F-4B7A-836A-A4F983443F17}" type="pres">
      <dgm:prSet presAssocID="{37666D32-848C-44AE-845F-ACC8E0409897}" presName="thickLine" presStyleLbl="alignNode1" presStyleIdx="0" presStyleCnt="1"/>
      <dgm:spPr/>
    </dgm:pt>
    <dgm:pt modelId="{9CA886B6-ECFC-4D65-BC40-BB64B4479D54}" type="pres">
      <dgm:prSet presAssocID="{37666D32-848C-44AE-845F-ACC8E0409897}" presName="horz1" presStyleCnt="0"/>
      <dgm:spPr/>
    </dgm:pt>
    <dgm:pt modelId="{A505ABBD-B179-4C0B-AA1F-62386F36D681}" type="pres">
      <dgm:prSet presAssocID="{37666D32-848C-44AE-845F-ACC8E0409897}" presName="tx1" presStyleLbl="revTx" presStyleIdx="0" presStyleCnt="1"/>
      <dgm:spPr/>
    </dgm:pt>
    <dgm:pt modelId="{2B9FDD44-5B67-4EC8-897D-C451547DA3B2}" type="pres">
      <dgm:prSet presAssocID="{37666D32-848C-44AE-845F-ACC8E0409897}" presName="vert1" presStyleCnt="0"/>
      <dgm:spPr/>
    </dgm:pt>
  </dgm:ptLst>
  <dgm:cxnLst>
    <dgm:cxn modelId="{D509F4AB-42E8-40A3-89FF-EC98797F0652}" type="presOf" srcId="{37666D32-848C-44AE-845F-ACC8E0409897}" destId="{A505ABBD-B179-4C0B-AA1F-62386F36D681}" srcOrd="0" destOrd="0" presId="urn:microsoft.com/office/officeart/2008/layout/LinedList"/>
    <dgm:cxn modelId="{8F0429D8-A5A8-4560-BD51-A90D9B14C345}" type="presOf" srcId="{8E01C2F4-F952-43F8-8ADA-480BD03775C6}" destId="{77E38509-AD2D-40B8-AEA6-C5480246FF02}" srcOrd="0" destOrd="0" presId="urn:microsoft.com/office/officeart/2008/layout/LinedList"/>
    <dgm:cxn modelId="{0EA59DDD-B57D-4BC4-B0FF-68B23D30D580}" srcId="{8E01C2F4-F952-43F8-8ADA-480BD03775C6}" destId="{37666D32-848C-44AE-845F-ACC8E0409897}" srcOrd="0" destOrd="0" parTransId="{485E8C72-722B-46B9-A292-02C434739843}" sibTransId="{84EB6834-62CC-4BF4-AF5C-E5B7FC8135E3}"/>
    <dgm:cxn modelId="{481EFFCD-CEE7-49BE-967A-54D98A94E5C3}" type="presParOf" srcId="{77E38509-AD2D-40B8-AEA6-C5480246FF02}" destId="{8BA527C4-5E0F-4B7A-836A-A4F983443F17}" srcOrd="0" destOrd="0" presId="urn:microsoft.com/office/officeart/2008/layout/LinedList"/>
    <dgm:cxn modelId="{B01B3278-FD0F-4293-B97A-01EDB216A9FE}" type="presParOf" srcId="{77E38509-AD2D-40B8-AEA6-C5480246FF02}" destId="{9CA886B6-ECFC-4D65-BC40-BB64B4479D54}" srcOrd="1" destOrd="0" presId="urn:microsoft.com/office/officeart/2008/layout/LinedList"/>
    <dgm:cxn modelId="{BD991576-92EF-4586-AA30-211F295F7E8E}" type="presParOf" srcId="{9CA886B6-ECFC-4D65-BC40-BB64B4479D54}" destId="{A505ABBD-B179-4C0B-AA1F-62386F36D681}" srcOrd="0" destOrd="0" presId="urn:microsoft.com/office/officeart/2008/layout/LinedList"/>
    <dgm:cxn modelId="{48BBA708-1417-4494-A32F-6D946B81E9A4}" type="presParOf" srcId="{9CA886B6-ECFC-4D65-BC40-BB64B4479D54}" destId="{2B9FDD44-5B67-4EC8-897D-C451547DA3B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A527C4-5E0F-4B7A-836A-A4F983443F17}">
      <dsp:nvSpPr>
        <dsp:cNvPr id="0" name=""/>
        <dsp:cNvSpPr/>
      </dsp:nvSpPr>
      <dsp:spPr>
        <a:xfrm>
          <a:off x="0" y="2720"/>
          <a:ext cx="608965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05ABBD-B179-4C0B-AA1F-62386F36D681}">
      <dsp:nvSpPr>
        <dsp:cNvPr id="0" name=""/>
        <dsp:cNvSpPr/>
      </dsp:nvSpPr>
      <dsp:spPr>
        <a:xfrm>
          <a:off x="0" y="2720"/>
          <a:ext cx="6089650" cy="5566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Title slide: M. C. Escher, </a:t>
          </a:r>
          <a:r>
            <a:rPr lang="en-US" sz="2800" i="1" kern="1200" dirty="0"/>
            <a:t>Circle Limit IV</a:t>
          </a:r>
          <a:endParaRPr lang="en-US" sz="2800" kern="1200" dirty="0"/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Euclidean tilings, hyperbolic surface picture, spherical triangle, “Weird Stuff” slide: Wikipedia/Wikimedia Commons</a:t>
          </a:r>
          <a:br>
            <a:rPr lang="en-US" sz="2800" kern="1200" dirty="0"/>
          </a:br>
          <a:br>
            <a:rPr lang="en-US" sz="2800" kern="1200" dirty="0"/>
          </a:br>
          <a:r>
            <a:rPr lang="en-US" sz="2800" kern="1200" dirty="0"/>
            <a:t>Torus Gluing: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hlinkClick xmlns:r="http://schemas.openxmlformats.org/officeDocument/2006/relationships" r:id="rId1"/>
            </a:rPr>
            <a:t>http://pi.math.cornell.edu/~mec/Winter2009/Victor/part1.htm</a:t>
          </a:r>
          <a:endParaRPr lang="en-US" sz="2800" kern="1200" dirty="0"/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Everything Else: Made in MATLAB by me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hlinkClick xmlns:r="http://schemas.openxmlformats.org/officeDocument/2006/relationships" r:id="rId2"/>
            </a:rPr>
            <a:t>http://ibeach.github.io</a:t>
          </a:r>
          <a:endParaRPr lang="en-US" sz="2800" kern="1200" dirty="0"/>
        </a:p>
      </dsp:txBody>
      <dsp:txXfrm>
        <a:off x="0" y="2720"/>
        <a:ext cx="6089650" cy="5566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0338D-8FE0-41FF-A8B5-12A1319D542E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C9042-E6A2-455A-BACF-086ADB4AC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30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F51B5-66F0-4002-AAEB-5F601DD367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1E0854-9268-45F5-85D4-E26BF5F3C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9443B-9D44-4C1A-A305-E494D3CE8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6FD1-18BF-4674-B80A-48C69C2C79E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A35FF-6AF6-4882-9A13-4592A5B87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85E21-C8FE-4C0B-998C-F89590716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E342-C30B-4A56-8824-CEA72C6BD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55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5B20B-C2D8-4913-95D5-DDAB6489F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74B2D6-F0D9-47D3-A846-5371D2DFE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0C2AA-8A61-448F-975D-6A9E27A3F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6FD1-18BF-4674-B80A-48C69C2C79E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BB352-672C-4997-BBDB-BCF70EA5D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FE6A3-AC10-4EFB-A28A-12FD11C1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E342-C30B-4A56-8824-CEA72C6BD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91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CD3811-1CE4-420C-90D9-860C0EDD4D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F883FE-3D05-4A0C-9D65-24CBAB482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9978F-015E-47D2-8E9E-C0D52854D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6FD1-18BF-4674-B80A-48C69C2C79E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B9C08-809A-4513-83E0-062945A91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DEFDA-E472-4856-861D-4DA270609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E342-C30B-4A56-8824-CEA72C6BD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31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D2A1D-943E-4DE3-8E91-51BA62A0E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86113-0281-4291-9616-4677E9C63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CCE13-48F0-45FF-9A4A-6A4C69661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6FD1-18BF-4674-B80A-48C69C2C79E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3A7E4-AADB-43E1-AE3F-7CBEA121A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2A65E-52A7-4924-9828-94AB4C8B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E342-C30B-4A56-8824-CEA72C6BD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04FC1-93C5-4580-A2C9-7A92D2958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DDC6E-418C-490A-8534-4C771DDD6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17678-C3A7-4E6F-BFB3-3878B8783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6FD1-18BF-4674-B80A-48C69C2C79E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50972-1378-47DB-B718-F8757A0CA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2C930-10DD-441F-8196-B84360633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E342-C30B-4A56-8824-CEA72C6BD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4E22A-E320-482E-93D6-234F1AB75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7C7CA-789F-4CD9-9A67-3714D6E827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7DC6EF-E760-45E8-B636-C34CDD0CC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6ED6A4-D387-4ED9-972E-CACCB3930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6FD1-18BF-4674-B80A-48C69C2C79E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C63C7-442C-4CD0-96B0-F970F0D72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38B132-7240-45F4-BBC5-847AFDEF4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E342-C30B-4A56-8824-CEA72C6BD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6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5870F-4BD1-4982-B749-F906C4D42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9DE7FA-CB3E-4F86-9AC2-9477AA1DC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3D4CF-14B0-402B-88E9-6C775DFBE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F47614-664B-4B19-A5C3-02A82E1835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BC2B82-E176-4AAF-9C7A-15B5DD6826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974B72-EC74-4A34-BF99-2D0E73971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6FD1-18BF-4674-B80A-48C69C2C79E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E7E9F5-FB9A-4C03-8694-587D39950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CCCF89-794C-4740-B53A-8E7F224AE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E342-C30B-4A56-8824-CEA72C6BD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58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B472B-988C-4974-A185-8902C7A58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DA5E2D-AC67-492A-BBD0-E190125CB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6FD1-18BF-4674-B80A-48C69C2C79E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A576E7-9ED4-42A1-813B-E0832D9FA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A6E8D5-CDDB-4003-A6BD-D49E06474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E342-C30B-4A56-8824-CEA72C6BD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26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A1EDDE-8B18-467B-950B-4C7F9D6CA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6FD1-18BF-4674-B80A-48C69C2C79E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E427B7-573C-4BE9-B92A-2E3DEF0E9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39407A-1E05-4B38-A9AA-F2B9A0329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E342-C30B-4A56-8824-CEA72C6BD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74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EEA4C-4119-4FA9-A7C0-E3914B4B4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35979-9D34-4C3F-A608-2863F8F69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CBF35-5E70-42FF-8D51-62052C6AC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929A6C-AD3E-45E7-AE3F-6A37E0D13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6FD1-18BF-4674-B80A-48C69C2C79E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DC02CB-3BDA-40CA-BB30-203ED5430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3834D-CB05-40FF-9A30-20254ECA8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E342-C30B-4A56-8824-CEA72C6BD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33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111A4-4F16-496A-BA56-AF7D5EBC7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7B0C09-98C3-4E0E-8BFB-5F12E29230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46ACA9-DF14-4374-89FB-F5EF80E80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0BBDD8-E488-485B-9B75-37CBDFB14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6FD1-18BF-4674-B80A-48C69C2C79E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96FA1-C489-41EA-B06C-6B39B86EB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AED98C-4D78-4F26-B8FE-8F83DF0FD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E342-C30B-4A56-8824-CEA72C6BD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6784C2-E1FE-49D7-9AED-DB91D0C38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5F860-72EF-473E-B524-79142C3C7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335E9-43D5-4C2C-BED2-219B541E6A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B6FD1-18BF-4674-B80A-48C69C2C79E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4D922-1707-4ACD-810F-EC39C5FCD7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27B64-3720-46AB-B372-52BCAB6A0F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0E342-C30B-4A56-8824-CEA72C6BD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2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pi.math.cornell.edu/~mec/Winter2009/Victor/part1.htm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hyperlink" Target="https://en.wikipedia.org/wiki/Uniform_tilings_in_hyperbolic_plane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89D82-5FA5-4D41-8EA2-8FF984D6A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3" y="3320859"/>
            <a:ext cx="4641970" cy="2076333"/>
          </a:xfrm>
        </p:spPr>
        <p:txBody>
          <a:bodyPr anchor="t">
            <a:normAutofit/>
          </a:bodyPr>
          <a:lstStyle/>
          <a:p>
            <a:pPr algn="l"/>
            <a:r>
              <a:rPr lang="en-US" sz="4800" dirty="0"/>
              <a:t>The Beauty of </a:t>
            </a:r>
            <a:br>
              <a:rPr lang="en-US" sz="4800" dirty="0"/>
            </a:br>
            <a:r>
              <a:rPr lang="en-US" sz="4800" dirty="0"/>
              <a:t>the Hyperbolic Plane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6" name="Picture 4" descr="https://3c1703fe8d.site.internapcdn.net/newman/gfx/news/2017/warpedrealit.jpg">
            <a:extLst>
              <a:ext uri="{FF2B5EF4-FFF2-40B4-BE49-F238E27FC236}">
                <a16:creationId xmlns:a16="http://schemas.microsoft.com/office/drawing/2014/main" id="{0817FC3F-5E61-4A2A-95B2-92F9F1E7CE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" r="926"/>
          <a:stretch/>
        </p:blipFill>
        <p:spPr bwMode="auto">
          <a:xfrm>
            <a:off x="6021086" y="544777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0C3F41F-0E53-4399-B197-DCDBCBC2C3A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542183" cy="6559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/>
              <a:t>Isabel Beach </a:t>
            </a:r>
          </a:p>
          <a:p>
            <a:pPr algn="l"/>
            <a:r>
              <a:rPr lang="en-US" sz="2000" dirty="0"/>
              <a:t>University of Toronto</a:t>
            </a:r>
          </a:p>
        </p:txBody>
      </p:sp>
    </p:spTree>
    <p:extLst>
      <p:ext uri="{BB962C8B-B14F-4D97-AF65-F5344CB8AC3E}">
        <p14:creationId xmlns:p14="http://schemas.microsoft.com/office/powerpoint/2010/main" val="183886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BFB6C0E-EC97-4986-B540-82D8B15C3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064" y="2494723"/>
            <a:ext cx="3840527" cy="3073928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j-lt"/>
              </a:rPr>
              <a:t>We can al</a:t>
            </a:r>
            <a:r>
              <a:rPr lang="en-US" dirty="0">
                <a:latin typeface="+mj-lt"/>
              </a:rPr>
              <a:t>ways find a hyperbolic p-sided polygon with arbitrarily small interior angles</a:t>
            </a:r>
          </a:p>
          <a:p>
            <a:pPr lvl="1"/>
            <a:r>
              <a:rPr lang="en-US" sz="2800" dirty="0">
                <a:latin typeface="+mj-lt"/>
              </a:rPr>
              <a:t>Can always fit in more tiles at each vertex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D07B25-F81F-4A09-ACF8-ABB85324D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4502" y="1268122"/>
            <a:ext cx="5769433" cy="43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70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61A217-F8F6-4BE2-9DDD-7618D5ED3C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2601" y="397565"/>
            <a:ext cx="8446796" cy="6296232"/>
          </a:xfrm>
        </p:spPr>
      </p:pic>
    </p:spTree>
    <p:extLst>
      <p:ext uri="{BB962C8B-B14F-4D97-AF65-F5344CB8AC3E}">
        <p14:creationId xmlns:p14="http://schemas.microsoft.com/office/powerpoint/2010/main" val="855577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>
              <a:latin typeface="+mj-lt"/>
            </a:endParaRPr>
          </a:p>
        </p:txBody>
      </p:sp>
      <p:sp>
        <p:nvSpPr>
          <p:cNvPr id="28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+mj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+mj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89695B-EF00-4A17-B5F8-D51A99EC5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064" y="2853879"/>
            <a:ext cx="9637776" cy="2714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+mj-lt"/>
              </a:rPr>
              <a:t>Now we know which polygons we can use. </a:t>
            </a:r>
          </a:p>
          <a:p>
            <a:pPr marL="0" indent="0">
              <a:buNone/>
            </a:pPr>
            <a:r>
              <a:rPr lang="en-US" sz="3600" dirty="0">
                <a:latin typeface="+mj-lt"/>
              </a:rPr>
              <a:t>But which transformations can we use?</a:t>
            </a:r>
          </a:p>
        </p:txBody>
      </p:sp>
    </p:spTree>
    <p:extLst>
      <p:ext uri="{BB962C8B-B14F-4D97-AF65-F5344CB8AC3E}">
        <p14:creationId xmlns:p14="http://schemas.microsoft.com/office/powerpoint/2010/main" val="4279387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78C4C1-8A3F-47AC-A380-19FE64818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284731"/>
            <a:ext cx="9637776" cy="1430696"/>
          </a:xfrm>
        </p:spPr>
        <p:txBody>
          <a:bodyPr>
            <a:normAutofit/>
          </a:bodyPr>
          <a:lstStyle/>
          <a:p>
            <a:r>
              <a:rPr lang="en-US" dirty="0"/>
              <a:t>Regular Hyperbolic Tilings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C4387-AADE-4BA4-88D3-7C9F46DC3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064" y="2438401"/>
            <a:ext cx="9637776" cy="2392016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Like in the Euclidean example, want our tiles to be congruent.</a:t>
            </a:r>
          </a:p>
          <a:p>
            <a:pPr lvl="1"/>
            <a:r>
              <a:rPr lang="en-US" sz="2800" dirty="0">
                <a:latin typeface="+mj-lt"/>
              </a:rPr>
              <a:t>Translations, rotations, reflections</a:t>
            </a:r>
          </a:p>
          <a:p>
            <a:pPr lvl="1"/>
            <a:r>
              <a:rPr lang="en-US" sz="2800" b="1" dirty="0">
                <a:latin typeface="+mj-lt"/>
              </a:rPr>
              <a:t>Isometries</a:t>
            </a:r>
          </a:p>
          <a:p>
            <a:r>
              <a:rPr lang="en-US" dirty="0">
                <a:latin typeface="+mj-lt"/>
              </a:rPr>
              <a:t>What is the hyperbolic equivalent?</a:t>
            </a:r>
          </a:p>
        </p:txBody>
      </p:sp>
    </p:spTree>
    <p:extLst>
      <p:ext uri="{BB962C8B-B14F-4D97-AF65-F5344CB8AC3E}">
        <p14:creationId xmlns:p14="http://schemas.microsoft.com/office/powerpoint/2010/main" val="203069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E9D659-3BE4-4126-A973-F93E2712C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76362"/>
            <a:ext cx="9144000" cy="13937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Mobius Maps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CD7C5A-2FF9-4C18-9F25-603CE72597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0" y="3090102"/>
                <a:ext cx="9144000" cy="2421697"/>
              </a:xfrm>
            </p:spPr>
            <p:txBody>
              <a:bodyPr vert="horz" lIns="91440" tIns="45720" rIns="91440" bIns="45720" rtlCol="0">
                <a:normAutofit fontScale="92500" lnSpcReduction="20000"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54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5400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5400" b="0" i="1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5400" b="0" i="1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5400" b="0" i="1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5400" b="0" i="1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540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↔</m:t>
                      </m:r>
                      <m:d>
                        <m:dPr>
                          <m:ctrlPr>
                            <a:rPr lang="en-US" sz="54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5400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  <m:r>
                            <a:rPr lang="en-US" sz="5400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↦</m:t>
                          </m:r>
                          <m:f>
                            <m:fPr>
                              <m:ctrlPr>
                                <a:rPr lang="en-US" sz="5400" b="0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lang="en-US" sz="5400" b="0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𝑎𝑧</m:t>
                              </m:r>
                              <m:r>
                                <a:rPr lang="en-US" sz="5400" b="0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lang="en-US" sz="5400" b="0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5400" b="0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𝑐𝑧</m:t>
                              </m:r>
                              <m:r>
                                <a:rPr lang="en-US" sz="5400" b="0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lang="en-US" sz="5400" b="0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</m:t>
                              </m:r>
                            </m:den>
                          </m:f>
                          <m:r>
                            <a:rPr lang="en-US" sz="5400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r>
                  <a:rPr lang="en-US" sz="3000" dirty="0"/>
                  <a:t>2x2 matrices give rise to maps of the complex plane </a:t>
                </a:r>
              </a:p>
              <a:p>
                <a:pPr marL="0" indent="0" algn="ctr">
                  <a:buNone/>
                </a:pPr>
                <a:endPara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CD7C5A-2FF9-4C18-9F25-603CE72597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3090102"/>
                <a:ext cx="9144000" cy="2421697"/>
              </a:xfrm>
              <a:blipFill>
                <a:blip r:embed="rId2"/>
                <a:stretch>
                  <a:fillRect b="-8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8842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78C4C1-8A3F-47AC-A380-19FE64818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284731"/>
            <a:ext cx="9637776" cy="1430696"/>
          </a:xfrm>
        </p:spPr>
        <p:txBody>
          <a:bodyPr>
            <a:normAutofit/>
          </a:bodyPr>
          <a:lstStyle/>
          <a:p>
            <a:r>
              <a:rPr lang="en-US" dirty="0"/>
              <a:t>Mobius Maps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2C4387-AADE-4BA4-88D3-7C9F46DC3C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88064" y="2438401"/>
                <a:ext cx="9637776" cy="2392016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Mobius maps </a:t>
                </a:r>
                <a:r>
                  <a:rPr lang="en-US" dirty="0"/>
                  <a:t>with real coefficients and determinant 1 are the isometries (distance-preserving maps) of the hyperbolic plane</a:t>
                </a:r>
              </a:p>
              <a:p>
                <a:r>
                  <a:rPr lang="en-US" dirty="0"/>
                  <a:t>This group is called PSL(2,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ℝ</m:t>
                    </m:r>
                  </m:oMath>
                </a14:m>
                <a:r>
                  <a:rPr lang="en-US" dirty="0"/>
                  <a:t>) (“Projective Special Linear Group”)</a:t>
                </a:r>
              </a:p>
              <a:p>
                <a:r>
                  <a:rPr lang="en-US" dirty="0"/>
                  <a:t>(“Projective” means we identify the matrices A and –A, which give the same Mobius map)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2C4387-AADE-4BA4-88D3-7C9F46DC3C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88064" y="2438401"/>
                <a:ext cx="9637776" cy="2392016"/>
              </a:xfrm>
              <a:blipFill>
                <a:blip r:embed="rId2"/>
                <a:stretch>
                  <a:fillRect l="-1139" t="-4082" r="-316"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2058DE-545F-49CF-BEDA-EEAA6EF874EA}"/>
                  </a:ext>
                </a:extLst>
              </p:cNvPr>
              <p:cNvSpPr txBox="1"/>
              <p:nvPr/>
            </p:nvSpPr>
            <p:spPr>
              <a:xfrm>
                <a:off x="968024" y="4830417"/>
                <a:ext cx="10255952" cy="819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PSL(2,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ℝ</m:t>
                    </m:r>
                  </m:oMath>
                </a14:m>
                <a:r>
                  <a:rPr lang="en-US" sz="2800" dirty="0"/>
                  <a:t>)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nor/>
                          </m:rPr>
                          <a:rPr lang="en-US" sz="2800"/>
                          <m:t>ℝ</m:t>
                        </m:r>
                        <m:r>
                          <m:rPr>
                            <m:nor/>
                          </m:rPr>
                          <a:rPr lang="en-US" sz="2800" b="0" i="0" smtClean="0"/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𝑏𝑐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2058DE-545F-49CF-BEDA-EEAA6EF87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024" y="4830417"/>
                <a:ext cx="10255952" cy="819520"/>
              </a:xfrm>
              <a:prstGeom prst="rect">
                <a:avLst/>
              </a:prstGeom>
              <a:blipFill>
                <a:blip r:embed="rId3"/>
                <a:stretch>
                  <a:fillRect b="-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1310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4EB62E-1649-4C17-AF0A-C186758BCE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0588" y="965199"/>
            <a:ext cx="6766078" cy="4927601"/>
          </a:xfrm>
        </p:spPr>
        <p:txBody>
          <a:bodyPr anchor="ctr">
            <a:normAutofit/>
          </a:bodyPr>
          <a:lstStyle/>
          <a:p>
            <a:pPr algn="l"/>
            <a:r>
              <a:rPr lang="en-US" sz="5400">
                <a:solidFill>
                  <a:schemeClr val="tx1">
                    <a:lumMod val="85000"/>
                    <a:lumOff val="15000"/>
                  </a:schemeClr>
                </a:solidFill>
              </a:rPr>
              <a:t>Types of Mobius Maps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863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2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D082A-640D-4854-A2CE-C03A4F737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112" y="974575"/>
            <a:ext cx="9637776" cy="1013251"/>
          </a:xfrm>
        </p:spPr>
        <p:txBody>
          <a:bodyPr>
            <a:normAutofit/>
          </a:bodyPr>
          <a:lstStyle/>
          <a:p>
            <a:r>
              <a:rPr lang="en-US" dirty="0"/>
              <a:t>Classification by Fixed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CD510F-835B-402F-B742-2A2ECDF180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88064" y="1798983"/>
                <a:ext cx="8014962" cy="3769668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0">
                          <a:latin typeface="Cambria Math" panose="02040503050406030204" pitchFamily="18" charset="0"/>
                        </a:rPr>
                        <m:t>0=</m:t>
                      </m:r>
                      <m:r>
                        <m:rPr>
                          <m:sty m:val="p"/>
                        </m:rPr>
                        <a:rPr lang="en-US" b="0" i="0">
                          <a:latin typeface="Cambria Math" panose="02040503050406030204" pitchFamily="18" charset="0"/>
                        </a:rPr>
                        <m:t>c</m:t>
                      </m:r>
                      <m:sSup>
                        <m:sSup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e>
                          </m:rad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Trace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0" indent="0" algn="ctr">
                  <a:buNone/>
                </a:pPr>
                <a:r>
                  <a:rPr lang="en-US" dirty="0"/>
                  <a:t>The number of fixed points is determined by the </a:t>
                </a:r>
                <a:r>
                  <a:rPr lang="en-US" b="1" dirty="0"/>
                  <a:t>trace </a:t>
                </a:r>
                <a:r>
                  <a:rPr lang="en-US" dirty="0"/>
                  <a:t>(</a:t>
                </a:r>
                <a:r>
                  <a:rPr lang="en-US" dirty="0" err="1"/>
                  <a:t>a+d</a:t>
                </a:r>
                <a:r>
                  <a:rPr lang="en-US" dirty="0"/>
                  <a:t>).</a:t>
                </a:r>
                <a:endParaRPr lang="en-US" b="0" dirty="0"/>
              </a:p>
              <a:p>
                <a:pPr marL="0" indent="0">
                  <a:buNone/>
                </a:pPr>
                <a:endParaRPr lang="en-US" sz="17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CD510F-835B-402F-B742-2A2ECDF180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88064" y="1798983"/>
                <a:ext cx="8014962" cy="376966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C0FDABB-1B23-4B2C-861B-93E2BA45D88F}"/>
                  </a:ext>
                </a:extLst>
              </p:cNvPr>
              <p:cNvSpPr txBox="1"/>
              <p:nvPr/>
            </p:nvSpPr>
            <p:spPr>
              <a:xfrm>
                <a:off x="8190971" y="3550246"/>
                <a:ext cx="2029304" cy="8309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+mj-lt"/>
                  </a:rPr>
                  <a:t>Recall: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C0FDABB-1B23-4B2C-861B-93E2BA45D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0971" y="3550246"/>
                <a:ext cx="2029304" cy="830997"/>
              </a:xfrm>
              <a:prstGeom prst="rect">
                <a:avLst/>
              </a:prstGeom>
              <a:blipFill>
                <a:blip r:embed="rId3"/>
                <a:stretch>
                  <a:fillRect l="-4478" t="-503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39B75A3F-145F-4BB8-AAAE-FC6603B73E90}"/>
              </a:ext>
            </a:extLst>
          </p:cNvPr>
          <p:cNvCxnSpPr>
            <a:cxnSpLocks/>
            <a:stCxn id="12" idx="2"/>
          </p:cNvCxnSpPr>
          <p:nvPr/>
        </p:nvCxnSpPr>
        <p:spPr>
          <a:xfrm rot="5400000">
            <a:off x="8363817" y="3660619"/>
            <a:ext cx="121183" cy="156243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407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D082A-640D-4854-A2CE-C03A4F737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Classification by Fixed Points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8C2909E-4148-40DB-B105-FFC3873C61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1565012"/>
              </p:ext>
            </p:extLst>
          </p:nvPr>
        </p:nvGraphicFramePr>
        <p:xfrm>
          <a:off x="2351374" y="2502174"/>
          <a:ext cx="7489251" cy="38892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96417">
                  <a:extLst>
                    <a:ext uri="{9D8B030D-6E8A-4147-A177-3AD203B41FA5}">
                      <a16:colId xmlns:a16="http://schemas.microsoft.com/office/drawing/2014/main" val="3018560889"/>
                    </a:ext>
                  </a:extLst>
                </a:gridCol>
                <a:gridCol w="2496417">
                  <a:extLst>
                    <a:ext uri="{9D8B030D-6E8A-4147-A177-3AD203B41FA5}">
                      <a16:colId xmlns:a16="http://schemas.microsoft.com/office/drawing/2014/main" val="720879246"/>
                    </a:ext>
                  </a:extLst>
                </a:gridCol>
                <a:gridCol w="2496417">
                  <a:extLst>
                    <a:ext uri="{9D8B030D-6E8A-4147-A177-3AD203B41FA5}">
                      <a16:colId xmlns:a16="http://schemas.microsoft.com/office/drawing/2014/main" val="4172757066"/>
                    </a:ext>
                  </a:extLst>
                </a:gridCol>
              </a:tblGrid>
              <a:tr h="737616">
                <a:tc>
                  <a:txBody>
                    <a:bodyPr/>
                    <a:lstStyle/>
                    <a:p>
                      <a:r>
                        <a:rPr lang="en-US" sz="3300" dirty="0"/>
                        <a:t>Map Name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en-US" sz="3300" dirty="0"/>
                        <a:t>Trace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en-US" sz="3300" dirty="0"/>
                        <a:t>Fixed Points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1298174537"/>
                  </a:ext>
                </a:extLst>
              </a:tr>
              <a:tr h="737616">
                <a:tc>
                  <a:txBody>
                    <a:bodyPr/>
                    <a:lstStyle/>
                    <a:p>
                      <a:r>
                        <a:rPr lang="en-US" sz="3300" dirty="0"/>
                        <a:t>Elliptic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en-US" sz="3300"/>
                        <a:t>|Trace| &lt; 2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en-US" sz="3300" dirty="0"/>
                        <a:t>2 Complex </a:t>
                      </a:r>
                    </a:p>
                    <a:p>
                      <a:r>
                        <a:rPr lang="en-US" sz="3300" dirty="0"/>
                        <a:t>(1 in upper half plane)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3473344494"/>
                  </a:ext>
                </a:extLst>
              </a:tr>
              <a:tr h="737616">
                <a:tc>
                  <a:txBody>
                    <a:bodyPr/>
                    <a:lstStyle/>
                    <a:p>
                      <a:r>
                        <a:rPr lang="en-US" sz="3300" dirty="0"/>
                        <a:t>Parabolic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300"/>
                        <a:t>|Trace| = 2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300" dirty="0"/>
                        <a:t>1 Real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739686668"/>
                  </a:ext>
                </a:extLst>
              </a:tr>
              <a:tr h="737616">
                <a:tc>
                  <a:txBody>
                    <a:bodyPr/>
                    <a:lstStyle/>
                    <a:p>
                      <a:r>
                        <a:rPr lang="en-US" sz="3300" dirty="0"/>
                        <a:t>Hyperbolic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en-US" sz="3300" dirty="0"/>
                        <a:t>|Trace| &gt; 2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en-US" sz="3300" dirty="0"/>
                        <a:t>2 Real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1788415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742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2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D510F-835B-402F-B742-2A2ECDF18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243" y="2713383"/>
            <a:ext cx="3486922" cy="3184486"/>
          </a:xfrm>
        </p:spPr>
        <p:txBody>
          <a:bodyPr>
            <a:normAutofit/>
          </a:bodyPr>
          <a:lstStyle/>
          <a:p>
            <a:r>
              <a:rPr lang="en-US" dirty="0"/>
              <a:t>|Trace| &lt; 2</a:t>
            </a:r>
          </a:p>
          <a:p>
            <a:r>
              <a:rPr lang="en-US" dirty="0"/>
              <a:t>2 complex conjugate fixed points</a:t>
            </a:r>
          </a:p>
          <a:p>
            <a:r>
              <a:rPr lang="en-US" dirty="0"/>
              <a:t>Analogous to rotation (on a sphere)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77DF998-A927-4678-A353-84F2AF301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165" y="897868"/>
            <a:ext cx="6666667" cy="50000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AFE034BD-2162-476E-8CBC-B7303D70D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655" y="960109"/>
            <a:ext cx="3560510" cy="1325563"/>
          </a:xfrm>
        </p:spPr>
        <p:txBody>
          <a:bodyPr/>
          <a:lstStyle/>
          <a:p>
            <a:pPr algn="ctr"/>
            <a:r>
              <a:rPr lang="en-US" dirty="0"/>
              <a:t>Elliptic</a:t>
            </a:r>
          </a:p>
        </p:txBody>
      </p:sp>
    </p:spTree>
    <p:extLst>
      <p:ext uri="{BB962C8B-B14F-4D97-AF65-F5344CB8AC3E}">
        <p14:creationId xmlns:p14="http://schemas.microsoft.com/office/powerpoint/2010/main" val="2725785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2188B-112B-44D8-B250-037073C80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/>
              <a:t>Regular Euclidean Tilings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634E9AB-90F0-4717-8148-B8A4BDB05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32788" y="600819"/>
            <a:ext cx="3526424" cy="3526424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6FDCF8DE-14E2-4EDE-B05F-66B7D2612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53400" y="587047"/>
            <a:ext cx="3553968" cy="3553968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8F880EF2-DF79-4D9D-8F11-E91D48C79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FE2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FA52F1CA-0C39-45F7-B297-E75FEED02380}"/>
              </a:ext>
            </a:extLst>
          </p:cNvPr>
          <p:cNvSpPr txBox="1">
            <a:spLocks/>
          </p:cNvSpPr>
          <p:nvPr/>
        </p:nvSpPr>
        <p:spPr>
          <a:xfrm>
            <a:off x="642996" y="5571554"/>
            <a:ext cx="10906008" cy="1115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Only 3! Polygon angles must add up to 360° at each vertex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C9733A0-1543-4E33-9978-02042A87E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4632" y="588890"/>
            <a:ext cx="3553968" cy="3544737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DBCA66-BDBC-415F-82B4-78B813113BBD}"/>
              </a:ext>
            </a:extLst>
          </p:cNvPr>
          <p:cNvSpPr txBox="1"/>
          <p:nvPr/>
        </p:nvSpPr>
        <p:spPr>
          <a:xfrm>
            <a:off x="3757896" y="16387"/>
            <a:ext cx="8434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Image </a:t>
            </a:r>
            <a:r>
              <a:rPr lang="fr-CA" dirty="0" err="1"/>
              <a:t>credit</a:t>
            </a:r>
            <a:r>
              <a:rPr lang="fr-CA" dirty="0"/>
              <a:t>: https://en.wikipedia.org/wiki/List_of_regular_polytopes_and_compounds</a:t>
            </a:r>
          </a:p>
        </p:txBody>
      </p:sp>
    </p:spTree>
    <p:extLst>
      <p:ext uri="{BB962C8B-B14F-4D97-AF65-F5344CB8AC3E}">
        <p14:creationId xmlns:p14="http://schemas.microsoft.com/office/powerpoint/2010/main" val="872055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8B7015-66AD-48B3-845C-11D83F264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6183" y="566805"/>
            <a:ext cx="7653334" cy="57047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249EB3-6177-4A62-A3B1-80A149B8F17D}"/>
              </a:ext>
            </a:extLst>
          </p:cNvPr>
          <p:cNvSpPr txBox="1"/>
          <p:nvPr/>
        </p:nvSpPr>
        <p:spPr>
          <a:xfrm>
            <a:off x="1036949" y="2932043"/>
            <a:ext cx="10502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Fixed Point</a:t>
            </a:r>
          </a:p>
          <a:p>
            <a:r>
              <a:rPr lang="en-US" sz="2400" dirty="0">
                <a:latin typeface="+mj-lt"/>
              </a:rPr>
              <a:t>at red star</a:t>
            </a: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3BCAC7F1-03AE-4AB9-B7ED-D1E21333A355}"/>
              </a:ext>
            </a:extLst>
          </p:cNvPr>
          <p:cNvSpPr/>
          <p:nvPr/>
        </p:nvSpPr>
        <p:spPr>
          <a:xfrm>
            <a:off x="5078897" y="3319806"/>
            <a:ext cx="188843" cy="198782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88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2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D510F-835B-402F-B742-2A2ECDF18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243" y="2713383"/>
            <a:ext cx="3486922" cy="3184486"/>
          </a:xfrm>
        </p:spPr>
        <p:txBody>
          <a:bodyPr>
            <a:normAutofit/>
          </a:bodyPr>
          <a:lstStyle/>
          <a:p>
            <a:r>
              <a:rPr lang="en-US"/>
              <a:t>|Trace| &gt; 2 </a:t>
            </a:r>
          </a:p>
          <a:p>
            <a:r>
              <a:rPr lang="en-US"/>
              <a:t>2 real fixed points</a:t>
            </a:r>
          </a:p>
          <a:p>
            <a:r>
              <a:rPr lang="en-US"/>
              <a:t>Analogous to scaling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FE034BD-2162-476E-8CBC-B7303D70D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655" y="960109"/>
            <a:ext cx="3560510" cy="1325563"/>
          </a:xfrm>
        </p:spPr>
        <p:txBody>
          <a:bodyPr/>
          <a:lstStyle/>
          <a:p>
            <a:pPr algn="ctr"/>
            <a:r>
              <a:rPr lang="en-US"/>
              <a:t>Hyperbolic</a:t>
            </a:r>
            <a:endParaRPr lang="en-US" dirty="0"/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941F038D-4B51-42B0-A061-627BD2B62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689" y="960109"/>
            <a:ext cx="6666667" cy="5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051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B8FEB8-6E88-4D6B-92B6-E5165E4E0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9030" y="643467"/>
            <a:ext cx="7473940" cy="55710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1AB88F-BADB-4FFD-8B8E-C948FDB393B0}"/>
              </a:ext>
            </a:extLst>
          </p:cNvPr>
          <p:cNvSpPr txBox="1"/>
          <p:nvPr/>
        </p:nvSpPr>
        <p:spPr>
          <a:xfrm>
            <a:off x="10177670" y="2932043"/>
            <a:ext cx="980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Fixed Point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B2248DC-F8C8-4FFC-9AF5-DE3465CB12DE}"/>
              </a:ext>
            </a:extLst>
          </p:cNvPr>
          <p:cNvCxnSpPr>
            <a:stCxn id="4" idx="1"/>
          </p:cNvCxnSpPr>
          <p:nvPr/>
        </p:nvCxnSpPr>
        <p:spPr>
          <a:xfrm flipH="1">
            <a:off x="9959009" y="3347542"/>
            <a:ext cx="218661" cy="11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926F4A7-F2B5-4544-AE8D-D91BE1F08853}"/>
              </a:ext>
            </a:extLst>
          </p:cNvPr>
          <p:cNvSpPr txBox="1"/>
          <p:nvPr/>
        </p:nvSpPr>
        <p:spPr>
          <a:xfrm>
            <a:off x="1036949" y="2932043"/>
            <a:ext cx="980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Fixed Point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DDA7518-4228-47E5-9C77-11FCC37D34D7}"/>
              </a:ext>
            </a:extLst>
          </p:cNvPr>
          <p:cNvCxnSpPr>
            <a:cxnSpLocks/>
          </p:cNvCxnSpPr>
          <p:nvPr/>
        </p:nvCxnSpPr>
        <p:spPr>
          <a:xfrm>
            <a:off x="1910134" y="3359426"/>
            <a:ext cx="3228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1A5C4025-4708-471A-95CE-A879ED0694D2}"/>
              </a:ext>
            </a:extLst>
          </p:cNvPr>
          <p:cNvSpPr/>
          <p:nvPr/>
        </p:nvSpPr>
        <p:spPr>
          <a:xfrm>
            <a:off x="2264608" y="3248150"/>
            <a:ext cx="188843" cy="198782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8B0706D2-B674-41A1-BD8E-EF78E0FE0E5B}"/>
              </a:ext>
            </a:extLst>
          </p:cNvPr>
          <p:cNvSpPr/>
          <p:nvPr/>
        </p:nvSpPr>
        <p:spPr>
          <a:xfrm>
            <a:off x="9707146" y="3260035"/>
            <a:ext cx="188843" cy="198782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02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2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D510F-835B-402F-B742-2A2ECDF18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183" y="2713383"/>
            <a:ext cx="3476982" cy="3184486"/>
          </a:xfrm>
        </p:spPr>
        <p:txBody>
          <a:bodyPr>
            <a:normAutofit/>
          </a:bodyPr>
          <a:lstStyle/>
          <a:p>
            <a:r>
              <a:rPr lang="en-US"/>
              <a:t>|Trace| = 2 </a:t>
            </a:r>
          </a:p>
          <a:p>
            <a:r>
              <a:rPr lang="en-US"/>
              <a:t>1 real fixed point</a:t>
            </a:r>
          </a:p>
          <a:p>
            <a:r>
              <a:rPr lang="en-US"/>
              <a:t>Analogous to translation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FE034BD-2162-476E-8CBC-B7303D70D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655" y="960109"/>
            <a:ext cx="3560510" cy="1325563"/>
          </a:xfrm>
        </p:spPr>
        <p:txBody>
          <a:bodyPr/>
          <a:lstStyle/>
          <a:p>
            <a:pPr algn="ctr"/>
            <a:r>
              <a:rPr lang="en-US"/>
              <a:t>Parabolic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396DAD-5403-4932-9E10-E96EE17B1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2199" y="958458"/>
            <a:ext cx="6583681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70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05B940-A563-454E-B942-084CEB787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9030" y="643467"/>
            <a:ext cx="7473940" cy="55710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2911D9-518E-4E26-A20A-4B840464ECA5}"/>
              </a:ext>
            </a:extLst>
          </p:cNvPr>
          <p:cNvSpPr txBox="1"/>
          <p:nvPr/>
        </p:nvSpPr>
        <p:spPr>
          <a:xfrm>
            <a:off x="10177670" y="2932043"/>
            <a:ext cx="980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Fixed Point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70DA789-9D33-4E84-885D-78A74DC064EF}"/>
              </a:ext>
            </a:extLst>
          </p:cNvPr>
          <p:cNvCxnSpPr>
            <a:stCxn id="5" idx="1"/>
          </p:cNvCxnSpPr>
          <p:nvPr/>
        </p:nvCxnSpPr>
        <p:spPr>
          <a:xfrm flipH="1">
            <a:off x="9959009" y="3347542"/>
            <a:ext cx="218661" cy="11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4C0B8757-D670-4C0A-B234-6751F0AF0C74}"/>
              </a:ext>
            </a:extLst>
          </p:cNvPr>
          <p:cNvSpPr/>
          <p:nvPr/>
        </p:nvSpPr>
        <p:spPr>
          <a:xfrm>
            <a:off x="9738548" y="3260035"/>
            <a:ext cx="188843" cy="198782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44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99CB87-AE90-4D9E-A94F-374B9444B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588" y="965199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Examples of Regular Hyperbolic Tilings</a:t>
            </a:r>
            <a:endParaRPr lang="en-US" sz="5400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246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9622B2D-3DCE-4125-A51F-2A90072A74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"/>
          <a:stretch/>
        </p:blipFill>
        <p:spPr>
          <a:xfrm>
            <a:off x="643467" y="1375418"/>
            <a:ext cx="5291666" cy="4107163"/>
          </a:xfrm>
          <a:prstGeom prst="rect">
            <a:avLst/>
          </a:prstGeom>
        </p:spPr>
      </p:pic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03365E8A-C3A9-47A6-840A-5B93DE779C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3" r="1388"/>
          <a:stretch/>
        </p:blipFill>
        <p:spPr>
          <a:xfrm>
            <a:off x="6256865" y="1309584"/>
            <a:ext cx="5291667" cy="423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25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n umbrella&#10;&#10;Description automatically generated">
            <a:extLst>
              <a:ext uri="{FF2B5EF4-FFF2-40B4-BE49-F238E27FC236}">
                <a16:creationId xmlns:a16="http://schemas.microsoft.com/office/drawing/2014/main" id="{8D63F715-A806-4DBD-91CF-2B6F687F4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22340"/>
            <a:ext cx="3278292" cy="2466914"/>
          </a:xfrm>
          <a:prstGeom prst="rect">
            <a:avLst/>
          </a:prstGeom>
        </p:spPr>
      </p:pic>
      <p:pic>
        <p:nvPicPr>
          <p:cNvPr id="3" name="Picture 2" descr="A close up of an umbrella&#10;&#10;Description automatically generated">
            <a:extLst>
              <a:ext uri="{FF2B5EF4-FFF2-40B4-BE49-F238E27FC236}">
                <a16:creationId xmlns:a16="http://schemas.microsoft.com/office/drawing/2014/main" id="{BF465110-FC67-4E5C-B785-493650AE4F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483" y="643466"/>
            <a:ext cx="3493557" cy="2624662"/>
          </a:xfrm>
          <a:prstGeom prst="rect">
            <a:avLst/>
          </a:prstGeom>
        </p:spPr>
      </p:pic>
      <p:pic>
        <p:nvPicPr>
          <p:cNvPr id="13" name="Picture 12" descr="A picture containing umbrella, accessory&#10;&#10;Description automatically generated">
            <a:extLst>
              <a:ext uri="{FF2B5EF4-FFF2-40B4-BE49-F238E27FC236}">
                <a16:creationId xmlns:a16="http://schemas.microsoft.com/office/drawing/2014/main" id="{0800FF7E-BCB7-4B09-A6E7-32BA94E828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764" y="736834"/>
            <a:ext cx="3239769" cy="2437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0AEAFE-65B0-4781-A3E0-AF0001B984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3668738"/>
            <a:ext cx="3278292" cy="2466914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697A92-B406-435F-843E-AD49A6831F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619" y="3589863"/>
            <a:ext cx="3519287" cy="2643993"/>
          </a:xfrm>
          <a:prstGeom prst="rect">
            <a:avLst/>
          </a:prstGeom>
        </p:spPr>
      </p:pic>
      <p:pic>
        <p:nvPicPr>
          <p:cNvPr id="9" name="Picture 8" descr="A picture containing umbrella, sky, orange, open&#10;&#10;Description automatically generated">
            <a:extLst>
              <a:ext uri="{FF2B5EF4-FFF2-40B4-BE49-F238E27FC236}">
                <a16:creationId xmlns:a16="http://schemas.microsoft.com/office/drawing/2014/main" id="{9A4B7E57-A399-4F73-AB0A-9FC39311E8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763" y="3692896"/>
            <a:ext cx="3239769" cy="243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04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Content Placeholder 100">
            <a:extLst>
              <a:ext uri="{FF2B5EF4-FFF2-40B4-BE49-F238E27FC236}">
                <a16:creationId xmlns:a16="http://schemas.microsoft.com/office/drawing/2014/main" id="{876FB251-C1B8-4B78-9A6A-75D67CECA2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386" y="656091"/>
            <a:ext cx="3292885" cy="2473900"/>
          </a:xfr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F72A4F6A-D2D7-4201-8357-7E36AE58E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180" y="543398"/>
            <a:ext cx="3592885" cy="2699286"/>
          </a:xfrm>
          <a:prstGeom prst="rect">
            <a:avLst/>
          </a:prstGeom>
        </p:spPr>
      </p:pic>
      <p:pic>
        <p:nvPicPr>
          <p:cNvPr id="105" name="Picture 104" descr="A close up of a logo&#10;&#10;Description automatically generated">
            <a:extLst>
              <a:ext uri="{FF2B5EF4-FFF2-40B4-BE49-F238E27FC236}">
                <a16:creationId xmlns:a16="http://schemas.microsoft.com/office/drawing/2014/main" id="{63209461-9DFF-4D97-B3E2-19F127D5EB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65" y="3339592"/>
            <a:ext cx="3592885" cy="2699286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67665A71-EF9F-4995-B703-835F0CF717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57" y="3465833"/>
            <a:ext cx="3592885" cy="2699286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4FCEA57D-3B0E-4438-BAE0-7CBA860F7D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13" y="589789"/>
            <a:ext cx="3381137" cy="2540202"/>
          </a:xfrm>
          <a:prstGeom prst="rect">
            <a:avLst/>
          </a:prstGeom>
        </p:spPr>
      </p:pic>
      <p:pic>
        <p:nvPicPr>
          <p:cNvPr id="111" name="Picture 110" descr="A picture containing stool&#10;&#10;Description automatically generated">
            <a:extLst>
              <a:ext uri="{FF2B5EF4-FFF2-40B4-BE49-F238E27FC236}">
                <a16:creationId xmlns:a16="http://schemas.microsoft.com/office/drawing/2014/main" id="{5AD9F75F-C01C-400A-A049-96870825CB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055" y="3588084"/>
            <a:ext cx="3381137" cy="254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323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80A530C0-F8E2-4A90-BF49-12DCA753D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22340"/>
            <a:ext cx="3278292" cy="2466914"/>
          </a:xfrm>
          <a:prstGeom prst="rect">
            <a:avLst/>
          </a:prstGeom>
        </p:spPr>
      </p:pic>
      <p:pic>
        <p:nvPicPr>
          <p:cNvPr id="5" name="Content Placeholder 4" descr="A picture containing aircraft, balloon, transport, accessory&#10;&#10;Description automatically generated">
            <a:extLst>
              <a:ext uri="{FF2B5EF4-FFF2-40B4-BE49-F238E27FC236}">
                <a16:creationId xmlns:a16="http://schemas.microsoft.com/office/drawing/2014/main" id="{EE5A290F-E9F0-4311-BEEB-46F6B780BF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300" y="643466"/>
            <a:ext cx="3487923" cy="26246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33B50F1-D4E7-4DFF-9B55-5441A0FB12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764" y="736834"/>
            <a:ext cx="3239769" cy="24379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5496BE5-15C3-4C68-A08E-DCF2C68778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3668738"/>
            <a:ext cx="3278292" cy="24669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45D4B7E-7EC5-43D2-861A-836CF51224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457" y="3589863"/>
            <a:ext cx="3513612" cy="2643993"/>
          </a:xfrm>
          <a:prstGeom prst="rect">
            <a:avLst/>
          </a:prstGeom>
        </p:spPr>
      </p:pic>
      <p:pic>
        <p:nvPicPr>
          <p:cNvPr id="3" name="Picture 2" descr="A picture containing stool&#10;&#10;Description automatically generated">
            <a:extLst>
              <a:ext uri="{FF2B5EF4-FFF2-40B4-BE49-F238E27FC236}">
                <a16:creationId xmlns:a16="http://schemas.microsoft.com/office/drawing/2014/main" id="{4477B4B0-EC78-4107-9A42-7AB79274E9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764" y="3740740"/>
            <a:ext cx="3307112" cy="24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05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7D8960-3302-49AC-A8C3-7F65FB2C5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Hyperbolic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3133C-840D-46BB-B0EF-67A1A37B2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51" y="3355130"/>
            <a:ext cx="4428009" cy="242733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Negative Curvature (not flat!)</a:t>
            </a:r>
          </a:p>
          <a:p>
            <a:r>
              <a:rPr lang="en-US" dirty="0"/>
              <a:t>Angles in a Triangle add up to &lt; 180°</a:t>
            </a:r>
          </a:p>
          <a:p>
            <a:r>
              <a:rPr lang="en-US" dirty="0"/>
              <a:t>Can fit “more” polygons into our tilings</a:t>
            </a:r>
          </a:p>
        </p:txBody>
      </p:sp>
      <p:pic>
        <p:nvPicPr>
          <p:cNvPr id="2050" name="Picture 2" descr="https://upload.wikimedia.org/wikipedia/commons/thumb/8/89/Hyperbolic_triangle.svg/800px-Hyperbolic_triangle.svg.png">
            <a:extLst>
              <a:ext uri="{FF2B5EF4-FFF2-40B4-BE49-F238E27FC236}">
                <a16:creationId xmlns:a16="http://schemas.microsoft.com/office/drawing/2014/main" id="{8A8A1DA0-2062-4F5D-9A1C-9537ED165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2102" y="1063364"/>
            <a:ext cx="6903723" cy="460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503309-42CA-46DE-B3D1-ECA6020B6FF6}"/>
              </a:ext>
            </a:extLst>
          </p:cNvPr>
          <p:cNvSpPr txBox="1"/>
          <p:nvPr/>
        </p:nvSpPr>
        <p:spPr>
          <a:xfrm>
            <a:off x="5856035" y="6250994"/>
            <a:ext cx="6335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Image </a:t>
            </a:r>
            <a:r>
              <a:rPr lang="fr-CA" dirty="0" err="1"/>
              <a:t>credit</a:t>
            </a:r>
            <a:r>
              <a:rPr lang="fr-CA" dirty="0"/>
              <a:t>: https://en.wikipedia.org/wiki/Hyperbolic_geometry</a:t>
            </a:r>
          </a:p>
        </p:txBody>
      </p:sp>
    </p:spTree>
    <p:extLst>
      <p:ext uri="{BB962C8B-B14F-4D97-AF65-F5344CB8AC3E}">
        <p14:creationId xmlns:p14="http://schemas.microsoft.com/office/powerpoint/2010/main" val="34475575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2123375-6B2B-4E74-AD1E-8DB7F0B83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22340"/>
            <a:ext cx="3278292" cy="2466914"/>
          </a:xfrm>
          <a:prstGeom prst="rect">
            <a:avLst/>
          </a:prstGeom>
        </p:spPr>
      </p:pic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2F4C6A41-17B7-41E2-A94A-708EA2E592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483" y="643466"/>
            <a:ext cx="3493557" cy="26246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263196-415A-4BF3-9BD9-082C604A4D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764" y="736834"/>
            <a:ext cx="3239769" cy="24379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4AC192-C28F-4DEB-A037-1A89F570F6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3668738"/>
            <a:ext cx="3278292" cy="24669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AE7260-0CCE-47D9-A847-6D4B3A3C24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619" y="3589863"/>
            <a:ext cx="3519287" cy="26439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0EEB6D-2F19-4D68-997F-D6662C6A47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763" y="3692896"/>
            <a:ext cx="3239769" cy="243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076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95CD627-E0DC-4AAB-9B8D-2263F1D50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22340"/>
            <a:ext cx="3278292" cy="24669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82DDC47-2E16-41A9-BBF3-ABF6EA569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483" y="643466"/>
            <a:ext cx="3493557" cy="2624662"/>
          </a:xfrm>
          <a:prstGeom prst="rect">
            <a:avLst/>
          </a:prstGeom>
        </p:spPr>
      </p:pic>
      <p:pic>
        <p:nvPicPr>
          <p:cNvPr id="17" name="Picture 1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068EE63D-6289-4B48-8806-D042D6CE01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764" y="736834"/>
            <a:ext cx="3239769" cy="2437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19099B-74AF-41E2-B8B1-ED3EB2B0BB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3668738"/>
            <a:ext cx="3278292" cy="2466914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D5F608-F8D7-4EDC-8F8C-52A49CCD1A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457" y="3589863"/>
            <a:ext cx="3513612" cy="2643993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1E26819-B2FC-4148-AD51-9C4F729123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763" y="3692896"/>
            <a:ext cx="3239769" cy="243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595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0CFCAC-D858-40D1-920C-CFD1E44E1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22340"/>
            <a:ext cx="3278292" cy="2466914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0BCEA66B-19B2-45FE-9641-FF0364197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483" y="643466"/>
            <a:ext cx="3493557" cy="26246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E6053BA-4352-4E1B-A38B-D4F8A0AD43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764" y="736834"/>
            <a:ext cx="3239769" cy="2437925"/>
          </a:xfrm>
          <a:prstGeom prst="rect">
            <a:avLst/>
          </a:prstGeom>
        </p:spPr>
      </p:pic>
      <p:pic>
        <p:nvPicPr>
          <p:cNvPr id="19" name="Picture 18" descr="A close up of a football ball&#10;&#10;Description automatically generated">
            <a:extLst>
              <a:ext uri="{FF2B5EF4-FFF2-40B4-BE49-F238E27FC236}">
                <a16:creationId xmlns:a16="http://schemas.microsoft.com/office/drawing/2014/main" id="{CE8F702E-EE15-4520-BE6B-71677764CC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3670727"/>
            <a:ext cx="3278292" cy="24629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6C2F2A-495D-472F-902D-9D9C9F53E3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619" y="3589863"/>
            <a:ext cx="3519287" cy="2643993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6AFBC5-92D2-4D16-907F-A19F813DDB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763" y="3692896"/>
            <a:ext cx="3239769" cy="243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824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A99CB87-AE90-4D9E-A94F-374B9444BFF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380588" y="965199"/>
                <a:ext cx="6766078" cy="4927601"/>
              </a:xfr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r>
                  <a:rPr lang="en-US" sz="5400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rPr>
                  <a:t>Ideal Polygons:</a:t>
                </a:r>
                <a:br>
                  <a:rPr lang="en-US" sz="5400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rPr>
                </a:br>
                <a:r>
                  <a:rPr lang="en-US" sz="3600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rPr>
                  <a:t>Vertices at “infinity”</a:t>
                </a:r>
                <a:br>
                  <a:rPr lang="en-US" sz="3600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rPr>
                </a:br>
                <a:r>
                  <a:rPr lang="en-US" sz="3600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rPr>
                  <a:t>Symbol (p,</a:t>
                </a:r>
                <a14:m>
                  <m:oMath xmlns:m="http://schemas.openxmlformats.org/officeDocument/2006/math">
                    <m:r>
                      <a:rPr lang="en-US" sz="3600" i="1" kern="120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3600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rPr>
                  <a:t>)</a:t>
                </a:r>
                <a:endParaRPr lang="en-US" sz="54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A99CB87-AE90-4D9E-A94F-374B9444BF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380588" y="965199"/>
                <a:ext cx="6766078" cy="4927601"/>
              </a:xfrm>
              <a:blipFill>
                <a:blip r:embed="rId2"/>
                <a:stretch>
                  <a:fillRect l="-4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0562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E644DA6-F290-49E0-ABCE-B5B8920AD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24329"/>
            <a:ext cx="3278292" cy="24629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32BF31-3F83-489B-AB10-E4FB0153D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483" y="643466"/>
            <a:ext cx="3493557" cy="2624662"/>
          </a:xfrm>
          <a:prstGeom prst="rect">
            <a:avLst/>
          </a:prstGeom>
        </p:spPr>
      </p:pic>
      <p:pic>
        <p:nvPicPr>
          <p:cNvPr id="6" name="Content Placeholder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09989B1-5EED-4586-98EC-3E3B7B00D0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764" y="738800"/>
            <a:ext cx="3239769" cy="2433994"/>
          </a:xfrm>
          <a:prstGeom prst="rect">
            <a:avLst/>
          </a:prstGeom>
        </p:spPr>
      </p:pic>
      <p:pic>
        <p:nvPicPr>
          <p:cNvPr id="16" name="Picture 15" descr="A picture containing umbrella, accessory&#10;&#10;Description automatically generated">
            <a:extLst>
              <a:ext uri="{FF2B5EF4-FFF2-40B4-BE49-F238E27FC236}">
                <a16:creationId xmlns:a16="http://schemas.microsoft.com/office/drawing/2014/main" id="{56592D0C-8935-4877-9709-9DFEA139AE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3670727"/>
            <a:ext cx="3278292" cy="2462936"/>
          </a:xfrm>
          <a:prstGeom prst="rect">
            <a:avLst/>
          </a:prstGeom>
        </p:spPr>
      </p:pic>
      <p:pic>
        <p:nvPicPr>
          <p:cNvPr id="12" name="Picture 1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A63F55F-83D3-4A21-A645-331CE8B38E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619" y="3589863"/>
            <a:ext cx="3519287" cy="26439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0812D0-DE50-43F3-AB69-42EB1DABFC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763" y="3692896"/>
            <a:ext cx="3239769" cy="243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2693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201C7E-FAB6-480E-A169-0E1BF572F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76362"/>
            <a:ext cx="9144000" cy="260327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Before, I started with a polygon and applied certain isometries to make a tiling. </a:t>
            </a:r>
            <a:b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If I start with a bunch of isometries, when can I find a polygon that will produce a tiling?</a:t>
            </a:r>
          </a:p>
        </p:txBody>
      </p:sp>
    </p:spTree>
    <p:extLst>
      <p:ext uri="{BB962C8B-B14F-4D97-AF65-F5344CB8AC3E}">
        <p14:creationId xmlns:p14="http://schemas.microsoft.com/office/powerpoint/2010/main" val="35259641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32E674-1B53-4AE6-8CF1-AF3E11ADB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Groups of Isometries: Fuchsian Groups!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B02B9-8941-4B2F-B293-DD084D5F1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Definition: A </a:t>
            </a:r>
            <a:r>
              <a:rPr lang="en-US" b="1" dirty="0">
                <a:latin typeface="+mj-lt"/>
              </a:rPr>
              <a:t>Fuchsian Group </a:t>
            </a:r>
            <a:r>
              <a:rPr lang="en-US" dirty="0">
                <a:latin typeface="+mj-lt"/>
              </a:rPr>
              <a:t>is…</a:t>
            </a:r>
          </a:p>
          <a:p>
            <a:r>
              <a:rPr lang="en-US" dirty="0">
                <a:latin typeface="+mj-lt"/>
              </a:rPr>
              <a:t>A subgroup of PSL(2,R) </a:t>
            </a:r>
          </a:p>
          <a:p>
            <a:r>
              <a:rPr lang="en-US" dirty="0">
                <a:latin typeface="+mj-lt"/>
              </a:rPr>
              <a:t>Acts </a:t>
            </a:r>
            <a:r>
              <a:rPr lang="en-US" b="1" dirty="0">
                <a:latin typeface="+mj-lt"/>
              </a:rPr>
              <a:t>properly discontinuously </a:t>
            </a:r>
            <a:r>
              <a:rPr lang="en-US" dirty="0">
                <a:latin typeface="+mj-lt"/>
              </a:rPr>
              <a:t>on hyperbolic space</a:t>
            </a:r>
          </a:p>
          <a:p>
            <a:pPr lvl="1"/>
            <a:r>
              <a:rPr lang="en-US" dirty="0">
                <a:latin typeface="+mj-lt"/>
              </a:rPr>
              <a:t>Each point has a neighborhood such that almost every map in our group sends that neighborhood “far away”</a:t>
            </a:r>
          </a:p>
          <a:p>
            <a:pPr lvl="1"/>
            <a:r>
              <a:rPr lang="en-US" dirty="0">
                <a:latin typeface="+mj-lt"/>
              </a:rPr>
              <a:t>Within PSL(2,R), this is equivalent to being a discrete subgroup!</a:t>
            </a:r>
          </a:p>
          <a:p>
            <a:pPr lvl="1"/>
            <a:r>
              <a:rPr lang="en-US" dirty="0">
                <a:latin typeface="+mj-lt"/>
              </a:rPr>
              <a:t>“Tiles nicely”</a:t>
            </a:r>
          </a:p>
        </p:txBody>
      </p:sp>
    </p:spTree>
    <p:extLst>
      <p:ext uri="{BB962C8B-B14F-4D97-AF65-F5344CB8AC3E}">
        <p14:creationId xmlns:p14="http://schemas.microsoft.com/office/powerpoint/2010/main" val="38567495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32E674-1B53-4AE6-8CF1-AF3E11ADB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Groups of Isometries: Fuchsian Groups!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B02B9-8941-4B2F-B293-DD084D5F1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0" y="963877"/>
            <a:ext cx="6791889" cy="4930246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+mj-lt"/>
              </a:rPr>
              <a:t>Possible to pick an “initial tile”, or </a:t>
            </a:r>
            <a:r>
              <a:rPr lang="en-US" b="1" dirty="0">
                <a:latin typeface="+mj-lt"/>
              </a:rPr>
              <a:t>fundamental domain</a:t>
            </a:r>
            <a:r>
              <a:rPr lang="en-US" dirty="0">
                <a:latin typeface="+mj-lt"/>
              </a:rPr>
              <a:t>, such that:</a:t>
            </a:r>
          </a:p>
          <a:p>
            <a:pPr lvl="1"/>
            <a:r>
              <a:rPr lang="en-US" sz="2800" dirty="0">
                <a:latin typeface="+mj-lt"/>
              </a:rPr>
              <a:t>The initial tile is a (possibly non-regular) polygon</a:t>
            </a:r>
          </a:p>
          <a:p>
            <a:pPr lvl="1"/>
            <a:r>
              <a:rPr lang="en-US" sz="2800" dirty="0">
                <a:latin typeface="+mj-lt"/>
              </a:rPr>
              <a:t>Tiles don’t overlap or get repeated</a:t>
            </a:r>
          </a:p>
          <a:p>
            <a:pPr lvl="1"/>
            <a:r>
              <a:rPr lang="en-US" sz="2800" dirty="0">
                <a:latin typeface="+mj-lt"/>
              </a:rPr>
              <a:t>Tiles cover the entire space</a:t>
            </a:r>
          </a:p>
          <a:p>
            <a:pPr lvl="1"/>
            <a:r>
              <a:rPr lang="en-US" sz="2800" dirty="0">
                <a:latin typeface="+mj-lt"/>
              </a:rPr>
              <a:t>Only finitely many tiles meet at any point (except maybe on the boundary)</a:t>
            </a:r>
          </a:p>
          <a:p>
            <a:pPr lvl="1"/>
            <a:endParaRPr lang="en-US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22898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201C7E-FAB6-480E-A169-0E1BF572F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588" y="965199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Examples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6808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3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B56C573-DC0E-4A7C-8C32-1F28EC78746D}"/>
              </a:ext>
            </a:extLst>
          </p:cNvPr>
          <p:cNvSpPr txBox="1">
            <a:spLocks/>
          </p:cNvSpPr>
          <p:nvPr/>
        </p:nvSpPr>
        <p:spPr>
          <a:xfrm>
            <a:off x="643467" y="643467"/>
            <a:ext cx="3363974" cy="159731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endParaRPr lang="en-US" sz="43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spcAft>
                <a:spcPts val="600"/>
              </a:spcAft>
            </a:pPr>
            <a: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PSL(2,Z)</a:t>
            </a:r>
            <a:b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2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1BD6F9A-45E4-4140-91F2-A14E81F04B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3467" y="2638043"/>
                <a:ext cx="3660175" cy="37048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i="1" dirty="0">
                    <a:solidFill>
                      <a:schemeClr val="bg1"/>
                    </a:solidFill>
                  </a:rPr>
                  <a:t>Every</a:t>
                </a:r>
                <a:r>
                  <a:rPr lang="en-US" dirty="0">
                    <a:solidFill>
                      <a:schemeClr val="bg1"/>
                    </a:solidFill>
                  </a:rPr>
                  <a:t> isometry of the disk with integer coefficients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Generated by 2 elements: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bg1"/>
                    </a:solidFill>
                  </a:rPr>
                  <a:t>S: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↦ −1/</m:t>
                    </m:r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bg1"/>
                    </a:solidFill>
                  </a:rPr>
                  <a:t>T: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+ 1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Group presentation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| 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br>
                  <a:rPr lang="en-US" sz="2000" dirty="0">
                    <a:solidFill>
                      <a:schemeClr val="bg1"/>
                    </a:solidFill>
                  </a:rPr>
                </a:b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1BD6F9A-45E4-4140-91F2-A14E81F04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67" y="2638043"/>
                <a:ext cx="3660175" cy="3704883"/>
              </a:xfrm>
              <a:prstGeom prst="rect">
                <a:avLst/>
              </a:prstGeom>
              <a:blipFill>
                <a:blip r:embed="rId2"/>
                <a:stretch>
                  <a:fillRect l="-2667" t="-2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utoShape 4" descr="\Gamma \cong \langle S, T \mid S^2=I, (ST)^3=I \rangle">
            <a:extLst>
              <a:ext uri="{FF2B5EF4-FFF2-40B4-BE49-F238E27FC236}">
                <a16:creationId xmlns:a16="http://schemas.microsoft.com/office/drawing/2014/main" id="{0B8B22D1-AAC0-4E31-8DAD-826E1DFCD6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7262474-F389-419A-B781-19FE2BC9C2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"/>
          <a:stretch/>
        </p:blipFill>
        <p:spPr>
          <a:xfrm>
            <a:off x="4650908" y="453633"/>
            <a:ext cx="7541091" cy="5889293"/>
          </a:xfrm>
        </p:spPr>
      </p:pic>
    </p:spTree>
    <p:extLst>
      <p:ext uri="{BB962C8B-B14F-4D97-AF65-F5344CB8AC3E}">
        <p14:creationId xmlns:p14="http://schemas.microsoft.com/office/powerpoint/2010/main" val="3631338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21739CA5-F0F5-48E1-8E8C-F24B7182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3EAD2937-F230-41D4-B9C5-975B129BF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D444A3-C338-4886-B7F1-4BA2AF46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F3C20F-8853-4FAE-95DE-1371C06AC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57" y="1444741"/>
            <a:ext cx="5270388" cy="10419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Half-Plane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FA69F4-7B7B-4CFC-9569-4A13F179EF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68024" y="2486642"/>
                <a:ext cx="6190380" cy="2914753"/>
              </a:xfrm>
            </p:spPr>
            <p:txBody>
              <a:bodyPr vert="horz" lIns="91440" tIns="45720" rIns="91440" bIns="45720" rtlCol="0">
                <a:normAutofit/>
              </a:bodyPr>
              <a:lstStyle/>
              <a:p>
                <a:r>
                  <a:rPr lang="en-US" sz="2400" dirty="0"/>
                  <a:t>Complex numbers with positive imaginary part</a:t>
                </a:r>
              </a:p>
              <a:p>
                <a:r>
                  <a:rPr lang="en-US" sz="2400" dirty="0"/>
                  <a:t>Curvature is determined by the hyperbolic metric: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>
                          <a:latin typeface="Cambria Math" panose="02040503050406030204" pitchFamily="18" charset="0"/>
                        </a:rPr>
                        <m:t>d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func>
                        </m:e>
                      </m:d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Distance grows </a:t>
                </a:r>
                <a:r>
                  <a:rPr lang="en-US" sz="2400" b="1" dirty="0"/>
                  <a:t>exponentially</a:t>
                </a:r>
                <a:r>
                  <a:rPr lang="en-US" sz="2400" dirty="0"/>
                  <a:t> as we approach the real line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FA69F4-7B7B-4CFC-9569-4A13F179EF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8024" y="2486642"/>
                <a:ext cx="6190380" cy="2914753"/>
              </a:xfrm>
              <a:blipFill>
                <a:blip r:embed="rId2"/>
                <a:stretch>
                  <a:fillRect l="-1379" t="-2929" r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5CFE202-ACD7-4A03-BA12-DEADB593DAAD}"/>
              </a:ext>
            </a:extLst>
          </p:cNvPr>
          <p:cNvSpPr txBox="1"/>
          <p:nvPr/>
        </p:nvSpPr>
        <p:spPr>
          <a:xfrm>
            <a:off x="6256020" y="2701427"/>
            <a:ext cx="4554501" cy="2699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6" name="Picture 5" descr="A picture containing sky&#10;&#10;Description automatically generated">
            <a:extLst>
              <a:ext uri="{FF2B5EF4-FFF2-40B4-BE49-F238E27FC236}">
                <a16:creationId xmlns:a16="http://schemas.microsoft.com/office/drawing/2014/main" id="{1414A14F-FF0C-4AD9-A2C5-69731107DF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26" r="16282"/>
          <a:stretch/>
        </p:blipFill>
        <p:spPr>
          <a:xfrm>
            <a:off x="7158404" y="960110"/>
            <a:ext cx="4136749" cy="49377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99BECE-105D-4E08-9903-EDEDFB69CCCD}"/>
              </a:ext>
            </a:extLst>
          </p:cNvPr>
          <p:cNvSpPr txBox="1"/>
          <p:nvPr/>
        </p:nvSpPr>
        <p:spPr>
          <a:xfrm>
            <a:off x="968024" y="5503886"/>
            <a:ext cx="2857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Image </a:t>
            </a:r>
            <a:r>
              <a:rPr lang="fr-CA" dirty="0" err="1"/>
              <a:t>credit</a:t>
            </a:r>
            <a:r>
              <a:rPr lang="fr-CA" dirty="0"/>
              <a:t>: Caroline </a:t>
            </a:r>
            <a:r>
              <a:rPr lang="fr-CA" dirty="0" err="1"/>
              <a:t>Series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673146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ontent Placeholder 7">
            <a:extLst>
              <a:ext uri="{FF2B5EF4-FFF2-40B4-BE49-F238E27FC236}">
                <a16:creationId xmlns:a16="http://schemas.microsoft.com/office/drawing/2014/main" id="{1E49DD41-7B17-413D-8135-C66D3A7574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"/>
          <a:stretch/>
        </p:blipFill>
        <p:spPr>
          <a:xfrm>
            <a:off x="4650908" y="453633"/>
            <a:ext cx="7541091" cy="5889293"/>
          </a:xfrm>
          <a:prstGeom prst="rect">
            <a:avLst/>
          </a:prstGeom>
        </p:spPr>
      </p:pic>
      <p:sp>
        <p:nvSpPr>
          <p:cNvPr id="16" name="Rectangle 13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B56C573-DC0E-4A7C-8C32-1F28EC78746D}"/>
              </a:ext>
            </a:extLst>
          </p:cNvPr>
          <p:cNvSpPr txBox="1">
            <a:spLocks/>
          </p:cNvSpPr>
          <p:nvPr/>
        </p:nvSpPr>
        <p:spPr>
          <a:xfrm>
            <a:off x="643467" y="643467"/>
            <a:ext cx="3363974" cy="159731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endParaRPr lang="en-US" sz="43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spcAft>
                <a:spcPts val="600"/>
              </a:spcAft>
            </a:pPr>
            <a: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PSL(2,Z)</a:t>
            </a:r>
            <a:b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2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1BD6F9A-45E4-4140-91F2-A14E81F04B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3467" y="2638043"/>
                <a:ext cx="3849020" cy="37048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600" dirty="0">
                    <a:solidFill>
                      <a:schemeClr val="bg1"/>
                    </a:solidFill>
                  </a:rPr>
                  <a:t>The group presentation is shown in the tiling!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𝑆𝑇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600" dirty="0">
                    <a:solidFill>
                      <a:schemeClr val="bg1"/>
                    </a:solidFill>
                  </a:rPr>
                  <a:t>, so after flipping and rotating 3 times, we come back to our original tile</a:t>
                </a:r>
              </a:p>
              <a:p>
                <a:r>
                  <a:rPr lang="en-US" sz="2600" dirty="0">
                    <a:solidFill>
                      <a:schemeClr val="bg1"/>
                    </a:solidFill>
                  </a:rPr>
                  <a:t>This fact generalizes as </a:t>
                </a:r>
                <a:r>
                  <a:rPr lang="en-US" sz="2600" dirty="0" err="1">
                    <a:solidFill>
                      <a:schemeClr val="bg1"/>
                    </a:solidFill>
                  </a:rPr>
                  <a:t>Poincaré’s</a:t>
                </a:r>
                <a:r>
                  <a:rPr lang="en-US" sz="2600" dirty="0">
                    <a:solidFill>
                      <a:schemeClr val="bg1"/>
                    </a:solidFill>
                  </a:rPr>
                  <a:t> Theorem</a:t>
                </a:r>
                <a:br>
                  <a:rPr lang="en-US" sz="2600" dirty="0">
                    <a:solidFill>
                      <a:schemeClr val="bg1"/>
                    </a:solidFill>
                  </a:rPr>
                </a:br>
                <a:endParaRPr lang="en-US" sz="2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1BD6F9A-45E4-4140-91F2-A14E81F04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67" y="2638043"/>
                <a:ext cx="3849020" cy="3704883"/>
              </a:xfrm>
              <a:prstGeom prst="rect">
                <a:avLst/>
              </a:prstGeom>
              <a:blipFill>
                <a:blip r:embed="rId3"/>
                <a:stretch>
                  <a:fillRect l="-2536" t="-2467" r="-4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utoShape 4" descr="\Gamma \cong \langle S, T \mid S^2=I, (ST)^3=I \rangle">
            <a:extLst>
              <a:ext uri="{FF2B5EF4-FFF2-40B4-BE49-F238E27FC236}">
                <a16:creationId xmlns:a16="http://schemas.microsoft.com/office/drawing/2014/main" id="{0B8B22D1-AAC0-4E31-8DAD-826E1DFCD6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558027F-8FCA-483A-8300-3F816BD66676}"/>
              </a:ext>
            </a:extLst>
          </p:cNvPr>
          <p:cNvCxnSpPr/>
          <p:nvPr/>
        </p:nvCxnSpPr>
        <p:spPr>
          <a:xfrm>
            <a:off x="8080513" y="3276600"/>
            <a:ext cx="646044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FED86BA-71FE-4DE5-9F3E-84FE9C9C5B30}"/>
              </a:ext>
            </a:extLst>
          </p:cNvPr>
          <p:cNvCxnSpPr>
            <a:cxnSpLocks/>
          </p:cNvCxnSpPr>
          <p:nvPr/>
        </p:nvCxnSpPr>
        <p:spPr>
          <a:xfrm>
            <a:off x="8887761" y="1898034"/>
            <a:ext cx="417443" cy="537052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0CA93E7-30D5-4F73-8F89-9444F4250615}"/>
              </a:ext>
            </a:extLst>
          </p:cNvPr>
          <p:cNvCxnSpPr>
            <a:cxnSpLocks/>
          </p:cNvCxnSpPr>
          <p:nvPr/>
        </p:nvCxnSpPr>
        <p:spPr>
          <a:xfrm flipH="1">
            <a:off x="8954550" y="2638043"/>
            <a:ext cx="406605" cy="510437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1BCDB6D-7DCF-4CDA-9C1D-8774C4C27C0A}"/>
              </a:ext>
            </a:extLst>
          </p:cNvPr>
          <p:cNvCxnSpPr>
            <a:cxnSpLocks/>
          </p:cNvCxnSpPr>
          <p:nvPr/>
        </p:nvCxnSpPr>
        <p:spPr>
          <a:xfrm flipH="1">
            <a:off x="8080513" y="1898034"/>
            <a:ext cx="622928" cy="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3AD7054-96BB-408E-B053-B0D1FEDED468}"/>
              </a:ext>
            </a:extLst>
          </p:cNvPr>
          <p:cNvCxnSpPr>
            <a:cxnSpLocks/>
          </p:cNvCxnSpPr>
          <p:nvPr/>
        </p:nvCxnSpPr>
        <p:spPr>
          <a:xfrm flipH="1">
            <a:off x="7496096" y="1983851"/>
            <a:ext cx="381812" cy="513862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784CBF6-3465-41B0-A3FD-D82A1DBB1718}"/>
              </a:ext>
            </a:extLst>
          </p:cNvPr>
          <p:cNvCxnSpPr>
            <a:cxnSpLocks/>
          </p:cNvCxnSpPr>
          <p:nvPr/>
        </p:nvCxnSpPr>
        <p:spPr>
          <a:xfrm>
            <a:off x="7496096" y="2638043"/>
            <a:ext cx="284390" cy="595834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2CEF484D-8C0C-4F24-90C0-2D97494B5105}"/>
              </a:ext>
            </a:extLst>
          </p:cNvPr>
          <p:cNvSpPr/>
          <p:nvPr/>
        </p:nvSpPr>
        <p:spPr>
          <a:xfrm>
            <a:off x="8280149" y="2462173"/>
            <a:ext cx="205371" cy="2029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302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3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B56C573-DC0E-4A7C-8C32-1F28EC78746D}"/>
              </a:ext>
            </a:extLst>
          </p:cNvPr>
          <p:cNvSpPr txBox="1">
            <a:spLocks/>
          </p:cNvSpPr>
          <p:nvPr/>
        </p:nvSpPr>
        <p:spPr>
          <a:xfrm>
            <a:off x="643467" y="643467"/>
            <a:ext cx="3363974" cy="159731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A Punctured Torus Group</a:t>
            </a: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endParaRPr lang="en-US" sz="2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1BD6F9A-45E4-4140-91F2-A14E81F04B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3467" y="2638043"/>
                <a:ext cx="3660175" cy="37048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FFFFFF"/>
                    </a:solidFill>
                  </a:rPr>
                  <a:t>Two transformations:</a:t>
                </a:r>
                <a:br>
                  <a:rPr lang="en-US" dirty="0">
                    <a:solidFill>
                      <a:srgbClr val="FFFFFF"/>
                    </a:solidFill>
                  </a:rPr>
                </a:br>
                <a:br>
                  <a:rPr lang="en-US" dirty="0">
                    <a:solidFill>
                      <a:srgbClr val="FFFFFF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↦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br>
                  <a:rPr lang="en-US" sz="3200" dirty="0">
                    <a:solidFill>
                      <a:srgbClr val="FFFFFF"/>
                    </a:solidFill>
                  </a:rPr>
                </a:br>
                <a:br>
                  <a:rPr lang="en-US" sz="3200" dirty="0">
                    <a:solidFill>
                      <a:srgbClr val="FFFFFF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↦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1BD6F9A-45E4-4140-91F2-A14E81F04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67" y="2638043"/>
                <a:ext cx="3660175" cy="3704883"/>
              </a:xfrm>
              <a:prstGeom prst="rect">
                <a:avLst/>
              </a:prstGeom>
              <a:blipFill>
                <a:blip r:embed="rId2"/>
                <a:stretch>
                  <a:fillRect l="-3000" t="-2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utoShape 4" descr="\Gamma \cong \langle S, T \mid S^2=I, (ST)^3=I \rangle">
            <a:extLst>
              <a:ext uri="{FF2B5EF4-FFF2-40B4-BE49-F238E27FC236}">
                <a16:creationId xmlns:a16="http://schemas.microsoft.com/office/drawing/2014/main" id="{0B8B22D1-AAC0-4E31-8DAD-826E1DFCD6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6DBDC9-FA2F-47F9-8B5F-E51D2AD10C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"/>
          <a:stretch/>
        </p:blipFill>
        <p:spPr>
          <a:xfrm>
            <a:off x="4663583" y="489302"/>
            <a:ext cx="7528417" cy="587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269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FE7C72-BF7F-4662-A91D-6F25085C0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Hyperbolic Surfaces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E0CA-088C-4EF6-99FB-1489BF138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+mj-lt"/>
              </a:rPr>
              <a:t>Why “Punctured Torus Group”?</a:t>
            </a:r>
          </a:p>
          <a:p>
            <a:r>
              <a:rPr lang="en-US" dirty="0">
                <a:latin typeface="+mj-lt"/>
              </a:rPr>
              <a:t>Tilings can also produce quotient spaces of the hyperbolic plane</a:t>
            </a:r>
          </a:p>
          <a:p>
            <a:pPr lvl="1"/>
            <a:r>
              <a:rPr lang="en-US" sz="2800" dirty="0">
                <a:latin typeface="+mj-lt"/>
              </a:rPr>
              <a:t>2 points are identified if an isometry in the tiling maps one to the other</a:t>
            </a:r>
          </a:p>
          <a:p>
            <a:pPr lvl="1"/>
            <a:r>
              <a:rPr lang="en-US" sz="2800" dirty="0">
                <a:latin typeface="+mj-lt"/>
              </a:rPr>
              <a:t>Imagine gluing together the edges of our initial tile polygon</a:t>
            </a:r>
          </a:p>
        </p:txBody>
      </p:sp>
    </p:spTree>
    <p:extLst>
      <p:ext uri="{BB962C8B-B14F-4D97-AF65-F5344CB8AC3E}">
        <p14:creationId xmlns:p14="http://schemas.microsoft.com/office/powerpoint/2010/main" val="19177955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tangle 13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90F108-02A6-4ADE-A1A7-BFC8158F8BBB}"/>
              </a:ext>
            </a:extLst>
          </p:cNvPr>
          <p:cNvSpPr txBox="1"/>
          <p:nvPr/>
        </p:nvSpPr>
        <p:spPr>
          <a:xfrm>
            <a:off x="375140" y="5073833"/>
            <a:ext cx="11438792" cy="16236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 lvl="1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lvl="1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Example: Square and hexagon tiles can make a torus*</a:t>
            </a:r>
          </a:p>
          <a:p>
            <a:pPr lvl="1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dirty="0">
              <a:solidFill>
                <a:schemeClr val="bg1"/>
              </a:solidFill>
            </a:endParaRPr>
          </a:p>
          <a:p>
            <a:pPr marL="228600"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*Actually, the quotient space omits the “corners” of the tile at infinity, so we get a torus with a hole. The normal torus does not admit a hyperbolic structure!</a:t>
            </a:r>
          </a:p>
          <a:p>
            <a:pPr lvl="1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hexagonal torus">
            <a:extLst>
              <a:ext uri="{FF2B5EF4-FFF2-40B4-BE49-F238E27FC236}">
                <a16:creationId xmlns:a16="http://schemas.microsoft.com/office/drawing/2014/main" id="{80B3F3CA-12A7-4140-8E16-168A97421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825" y="307731"/>
            <a:ext cx="4860347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orus">
            <a:extLst>
              <a:ext uri="{FF2B5EF4-FFF2-40B4-BE49-F238E27FC236}">
                <a16:creationId xmlns:a16="http://schemas.microsoft.com/office/drawing/2014/main" id="{8DB27707-34BA-4BDE-B5A5-1E6099223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6043" y="451537"/>
            <a:ext cx="5455917" cy="371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C5BE078-830B-48B0-A4C4-0A453B83AB3F}"/>
              </a:ext>
            </a:extLst>
          </p:cNvPr>
          <p:cNvSpPr txBox="1"/>
          <p:nvPr/>
        </p:nvSpPr>
        <p:spPr>
          <a:xfrm>
            <a:off x="4809145" y="57032"/>
            <a:ext cx="7382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Image </a:t>
            </a:r>
            <a:r>
              <a:rPr lang="fr-CA" dirty="0" err="1"/>
              <a:t>credit</a:t>
            </a:r>
            <a:r>
              <a:rPr lang="fr-CA" dirty="0"/>
              <a:t>: </a:t>
            </a:r>
            <a:r>
              <a:rPr lang="en-US" dirty="0">
                <a:hlinkClick r:id="rId4"/>
              </a:rPr>
              <a:t>http://pi.math.cornell.edu/~mec/Winter2009/Victor/part1.htm</a:t>
            </a:r>
            <a:endParaRPr lang="en-US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848004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7B9D9-7E7B-4490-9E76-319E4AF76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723578"/>
            <a:ext cx="3387106" cy="1645501"/>
          </a:xfrm>
        </p:spPr>
        <p:txBody>
          <a:bodyPr>
            <a:normAutofit/>
          </a:bodyPr>
          <a:lstStyle/>
          <a:p>
            <a:r>
              <a:rPr lang="en-US" sz="3100" dirty="0"/>
              <a:t>The Future: Weird Things I Don’t Know How To Code (Yet!)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843135-3B1B-4185-A8AC-55075B2DE9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4672" y="2548467"/>
                <a:ext cx="3387105" cy="362849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Infinite-sided polygon tilings (Symbol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,p))</a:t>
                </a:r>
              </a:p>
              <a:p>
                <a:r>
                  <a:rPr lang="en-US" dirty="0"/>
                  <a:t>Semi-regular tilings</a:t>
                </a:r>
              </a:p>
              <a:p>
                <a:r>
                  <a:rPr lang="en-US" dirty="0"/>
                  <a:t>Orbifold groups</a:t>
                </a:r>
              </a:p>
              <a:p>
                <a:r>
                  <a:rPr lang="en-US" dirty="0"/>
                  <a:t>Higher Dimensions (Quasi-Fuchsian Groups)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843135-3B1B-4185-A8AC-55075B2DE9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4672" y="2548467"/>
                <a:ext cx="3387105" cy="3628495"/>
              </a:xfrm>
              <a:blipFill>
                <a:blip r:embed="rId2"/>
                <a:stretch>
                  <a:fillRect l="-3237" t="-2689" b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ectangle 76">
            <a:extLst>
              <a:ext uri="{FF2B5EF4-FFF2-40B4-BE49-F238E27FC236}">
                <a16:creationId xmlns:a16="http://schemas.microsoft.com/office/drawing/2014/main" id="{EBB6D9F6-3E47-45AD-8461-718A3C87E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8409" y="0"/>
            <a:ext cx="7653591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3B16A00-A549-4B07-B8C2-4B3A966D9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0141" y="321732"/>
            <a:ext cx="4111054" cy="3674848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6" name="Picture 4" descr="File:H2 tiling 25i-7.png">
            <a:extLst>
              <a:ext uri="{FF2B5EF4-FFF2-40B4-BE49-F238E27FC236}">
                <a16:creationId xmlns:a16="http://schemas.microsoft.com/office/drawing/2014/main" id="{0278640B-8F31-419D-9636-6DA2F562F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6621" y="474133"/>
            <a:ext cx="3361582" cy="336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33B86BAE-87B4-4192-ABB2-627FFC965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8156" y="321732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80" name="Picture 8" descr="https://upload.wikimedia.org/wikipedia/commons/2/23/Limesmenge_einer_quasifuchsschen_Gruppe.gif">
            <a:extLst>
              <a:ext uri="{FF2B5EF4-FFF2-40B4-BE49-F238E27FC236}">
                <a16:creationId xmlns:a16="http://schemas.microsoft.com/office/drawing/2014/main" id="{8DB3618C-965F-4298-B5D4-F0CD46E9B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79639" y="613781"/>
            <a:ext cx="2438503" cy="243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22BB4F03-4463-45CC-89A7-8E03412E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0141" y="4155753"/>
            <a:ext cx="4111054" cy="2380509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8" name="Picture 6" descr="File:H2 snub 336a.png">
            <a:extLst>
              <a:ext uri="{FF2B5EF4-FFF2-40B4-BE49-F238E27FC236}">
                <a16:creationId xmlns:a16="http://schemas.microsoft.com/office/drawing/2014/main" id="{B414BA2F-237D-4DE3-9E51-FC485B9A5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4635" y="4318312"/>
            <a:ext cx="2065554" cy="206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80E1AEAE-1F52-4C29-925C-27738417E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8156" y="3509431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File:H2 tiling 34i-1.png">
            <a:extLst>
              <a:ext uri="{FF2B5EF4-FFF2-40B4-BE49-F238E27FC236}">
                <a16:creationId xmlns:a16="http://schemas.microsoft.com/office/drawing/2014/main" id="{89BE03C8-E0D3-403B-AE27-A36D2BF48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79639" y="3807829"/>
            <a:ext cx="2438503" cy="243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71E723-69BC-493A-A64E-EB490C1B6CB6}"/>
              </a:ext>
            </a:extLst>
          </p:cNvPr>
          <p:cNvSpPr txBox="1"/>
          <p:nvPr/>
        </p:nvSpPr>
        <p:spPr>
          <a:xfrm>
            <a:off x="173116" y="5942652"/>
            <a:ext cx="4057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Image </a:t>
            </a:r>
            <a:r>
              <a:rPr lang="fr-CA" dirty="0" err="1"/>
              <a:t>credit</a:t>
            </a:r>
            <a:r>
              <a:rPr lang="fr-CA" dirty="0"/>
              <a:t>: https://en.wikipedia.org/wiki/Uniform_tilings_in_hyperbolic_plane</a:t>
            </a:r>
          </a:p>
        </p:txBody>
      </p:sp>
    </p:spTree>
    <p:extLst>
      <p:ext uri="{BB962C8B-B14F-4D97-AF65-F5344CB8AC3E}">
        <p14:creationId xmlns:p14="http://schemas.microsoft.com/office/powerpoint/2010/main" val="516886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CDFB6-DAF2-4A38-9ED8-E17D86566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Image Credits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8A728EF-4FD1-4E87-A8F3-73989463DC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6025960"/>
              </p:ext>
            </p:extLst>
          </p:nvPr>
        </p:nvGraphicFramePr>
        <p:xfrm>
          <a:off x="5459413" y="642938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67746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B84917-D005-43D1-8256-960AD6DDC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Further Reading</a:t>
            </a:r>
            <a:b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2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3FCD9-28AD-41D2-9A42-199ABC87B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7423" y="3355130"/>
            <a:ext cx="4321937" cy="290343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/>
            <a:r>
              <a:rPr lang="en-US" sz="2400" dirty="0"/>
              <a:t>Wikipedia (for more pictures)</a:t>
            </a:r>
            <a:br>
              <a:rPr lang="en-US" sz="2400" dirty="0">
                <a:hlinkClick r:id="rId2"/>
              </a:rPr>
            </a:br>
            <a:r>
              <a:rPr lang="en-US" sz="2400" dirty="0"/>
              <a:t>https://en.wikipedia.org/wiki/Uniform_tilings_in_hyperbolic_plane</a:t>
            </a:r>
          </a:p>
          <a:p>
            <a:pPr marL="342900"/>
            <a:r>
              <a:rPr lang="en-US" sz="2400" dirty="0"/>
              <a:t>Hyperbolic geometry notes by Caroline Series</a:t>
            </a:r>
          </a:p>
          <a:p>
            <a:pPr marL="342900"/>
            <a:r>
              <a:rPr lang="en-US" sz="2400" i="1" dirty="0"/>
              <a:t>Indra’s Pearls </a:t>
            </a:r>
            <a:r>
              <a:rPr lang="en-US" sz="2400" dirty="0"/>
              <a:t>by Caroline Series and David Mumford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8A16A87A-D5E1-450D-ABCE-D36374FDA0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"/>
          <a:stretch/>
        </p:blipFill>
        <p:spPr>
          <a:xfrm>
            <a:off x="5039360" y="680601"/>
            <a:ext cx="6893172" cy="54931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CA4E57-3767-480C-86CD-BA2E1D525221}"/>
              </a:ext>
            </a:extLst>
          </p:cNvPr>
          <p:cNvSpPr txBox="1"/>
          <p:nvPr/>
        </p:nvSpPr>
        <p:spPr>
          <a:xfrm>
            <a:off x="9114183" y="6073894"/>
            <a:ext cx="262393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Orbifold Group (2,3,10) ?!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B78251F-4F9F-4769-8AEB-6545F1BEE090}"/>
              </a:ext>
            </a:extLst>
          </p:cNvPr>
          <p:cNvCxnSpPr>
            <a:cxnSpLocks/>
            <a:stCxn id="4" idx="0"/>
          </p:cNvCxnSpPr>
          <p:nvPr/>
        </p:nvCxnSpPr>
        <p:spPr>
          <a:xfrm flipH="1" flipV="1">
            <a:off x="10187610" y="5824330"/>
            <a:ext cx="238538" cy="249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244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8CA759-DA46-43C2-A756-7F67207C7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6" t="13645" r="11299" b="11868"/>
          <a:stretch/>
        </p:blipFill>
        <p:spPr>
          <a:xfrm>
            <a:off x="7106477" y="1356309"/>
            <a:ext cx="4528930" cy="446343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46D17B-B572-4863-87B5-F22CF0E064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1" t="12899" r="11683" b="14348"/>
          <a:stretch/>
        </p:blipFill>
        <p:spPr>
          <a:xfrm>
            <a:off x="477079" y="397565"/>
            <a:ext cx="4919869" cy="3190459"/>
          </a:xfrm>
          <a:prstGeom prst="rect">
            <a:avLst/>
          </a:prstGeom>
        </p:spPr>
      </p:pic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4746537A-9870-42E4-A208-DA38E6FCBA19}"/>
              </a:ext>
            </a:extLst>
          </p:cNvPr>
          <p:cNvCxnSpPr>
            <a:cxnSpLocks/>
          </p:cNvCxnSpPr>
          <p:nvPr/>
        </p:nvCxnSpPr>
        <p:spPr>
          <a:xfrm>
            <a:off x="5635490" y="2594117"/>
            <a:ext cx="1159564" cy="834883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151F9B3-EF5C-42E9-A8EB-D9E1900B6371}"/>
              </a:ext>
            </a:extLst>
          </p:cNvPr>
          <p:cNvSpPr txBox="1"/>
          <p:nvPr/>
        </p:nvSpPr>
        <p:spPr>
          <a:xfrm>
            <a:off x="556593" y="4263884"/>
            <a:ext cx="67387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Maps upper half-plane </a:t>
            </a:r>
            <a:r>
              <a:rPr lang="en-US" sz="2400" dirty="0" err="1"/>
              <a:t>bijectively</a:t>
            </a:r>
            <a:r>
              <a:rPr lang="en-US" sz="2400" dirty="0"/>
              <a:t> onto unit disk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Maps real-line into the unit circle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Preserves angles and distances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Converts plane model to a disk model </a:t>
            </a:r>
            <a:br>
              <a:rPr lang="en-US" sz="2400" dirty="0"/>
            </a:br>
            <a:r>
              <a:rPr lang="en-US" sz="2400" dirty="0"/>
              <a:t>(“The Poincaré Disk Model”)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36C8A74-AA6A-47CC-947B-644F2035CB6C}"/>
                  </a:ext>
                </a:extLst>
              </p:cNvPr>
              <p:cNvSpPr txBox="1"/>
              <p:nvPr/>
            </p:nvSpPr>
            <p:spPr>
              <a:xfrm>
                <a:off x="5516218" y="805550"/>
                <a:ext cx="2246243" cy="1788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200" dirty="0">
                          <a:latin typeface="Cambria Math" panose="02040503050406030204" pitchFamily="18" charset="0"/>
                        </a:rPr>
                        <m:t>↦</m:t>
                      </m:r>
                      <m:f>
                        <m:f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36C8A74-AA6A-47CC-947B-644F2035C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218" y="805550"/>
                <a:ext cx="2246243" cy="17885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3A5B066B-D560-4870-BD14-99171AAC47CA}"/>
              </a:ext>
            </a:extLst>
          </p:cNvPr>
          <p:cNvSpPr txBox="1"/>
          <p:nvPr/>
        </p:nvSpPr>
        <p:spPr>
          <a:xfrm>
            <a:off x="675861" y="3772119"/>
            <a:ext cx="49596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Cayley Map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494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618D8-B8A7-42DD-B1CC-CD8D7AA6B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284731"/>
            <a:ext cx="9637776" cy="1430696"/>
          </a:xfrm>
        </p:spPr>
        <p:txBody>
          <a:bodyPr>
            <a:normAutofit/>
          </a:bodyPr>
          <a:lstStyle/>
          <a:p>
            <a:r>
              <a:rPr lang="en-US" dirty="0"/>
              <a:t>Regular Hyperbolic Tilings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ECF30-FA7D-4649-A1DC-7AFFCB014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064" y="2375452"/>
            <a:ext cx="9637776" cy="3193199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j-lt"/>
              </a:rPr>
              <a:t>Tilings are characterized by </a:t>
            </a:r>
            <a:r>
              <a:rPr lang="en-US" sz="3200" b="1" dirty="0">
                <a:latin typeface="+mj-lt"/>
              </a:rPr>
              <a:t>Schläfli Symbols </a:t>
            </a:r>
            <a:r>
              <a:rPr lang="en-US" sz="3200" dirty="0">
                <a:latin typeface="+mj-lt"/>
              </a:rPr>
              <a:t>(</a:t>
            </a:r>
            <a:r>
              <a:rPr lang="en-US" sz="3200" dirty="0" err="1">
                <a:latin typeface="+mj-lt"/>
              </a:rPr>
              <a:t>p,q</a:t>
            </a:r>
            <a:r>
              <a:rPr lang="en-US" sz="3200" dirty="0">
                <a:latin typeface="+mj-lt"/>
              </a:rPr>
              <a:t>):</a:t>
            </a:r>
          </a:p>
          <a:p>
            <a:pPr lvl="1"/>
            <a:r>
              <a:rPr lang="en-US" sz="2800" dirty="0">
                <a:latin typeface="+mj-lt"/>
              </a:rPr>
              <a:t>p = # of sides of each tile</a:t>
            </a:r>
          </a:p>
          <a:p>
            <a:pPr lvl="1"/>
            <a:r>
              <a:rPr lang="en-US" sz="2800" dirty="0">
                <a:latin typeface="+mj-lt"/>
              </a:rPr>
              <a:t>q = # of polygons meeting at each vertex</a:t>
            </a:r>
          </a:p>
          <a:p>
            <a:pPr lvl="1"/>
            <a:r>
              <a:rPr lang="en-US" sz="2800" dirty="0">
                <a:latin typeface="+mj-lt"/>
              </a:rPr>
              <a:t>Example: Euclidean square tiling is (4,4)</a:t>
            </a:r>
          </a:p>
          <a:p>
            <a:r>
              <a:rPr lang="en-US" sz="3200" dirty="0">
                <a:latin typeface="+mj-lt"/>
              </a:rPr>
              <a:t>Which Schläfli Symbols are hyperbolic?</a:t>
            </a:r>
          </a:p>
        </p:txBody>
      </p:sp>
    </p:spTree>
    <p:extLst>
      <p:ext uri="{BB962C8B-B14F-4D97-AF65-F5344CB8AC3E}">
        <p14:creationId xmlns:p14="http://schemas.microsoft.com/office/powerpoint/2010/main" val="643473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618D8-B8A7-42DD-B1CC-CD8D7AA6B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284731"/>
            <a:ext cx="9637776" cy="1430696"/>
          </a:xfrm>
        </p:spPr>
        <p:txBody>
          <a:bodyPr>
            <a:normAutofit/>
          </a:bodyPr>
          <a:lstStyle/>
          <a:p>
            <a:r>
              <a:rPr lang="en-US" dirty="0"/>
              <a:t>Regular Hyperbolic Tilings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1ECF30-FA7D-4649-A1DC-7AFFCB014E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88064" y="2425149"/>
                <a:ext cx="9637776" cy="3143502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>
                    <a:latin typeface="+mj-lt"/>
                  </a:rPr>
                  <a:t>Interior angles of regular polygon with p sides: </a:t>
                </a:r>
                <a:endParaRPr lang="en-US" sz="3200" i="1" dirty="0">
                  <a:latin typeface="+mj-lt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32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sz="3200" dirty="0">
                    <a:latin typeface="+mj-lt"/>
                  </a:rPr>
                  <a:t> (in Euclidean space)</a:t>
                </a:r>
                <a:endParaRPr lang="en-US" sz="3200" dirty="0">
                  <a:latin typeface="+mj-lt"/>
                  <a:ea typeface="Cambria Math" panose="02040503050406030204" pitchFamily="18" charset="0"/>
                </a:endParaRPr>
              </a:p>
              <a:p>
                <a:pPr lvl="1"/>
                <a:r>
                  <a:rPr lang="en-US" sz="3200" dirty="0">
                    <a:latin typeface="+mj-lt"/>
                    <a:ea typeface="Cambria Math" panose="02040503050406030204" pitchFamily="18" charset="0"/>
                  </a:rPr>
                  <a:t>In hyperbolic geometry,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3200" dirty="0">
                    <a:latin typeface="+mj-lt"/>
                    <a:ea typeface="Cambria Math" panose="02040503050406030204" pitchFamily="18" charset="0"/>
                  </a:rPr>
                  <a:t> will be </a:t>
                </a:r>
                <a:r>
                  <a:rPr lang="en-US" sz="3200" b="1" dirty="0">
                    <a:latin typeface="+mj-lt"/>
                    <a:ea typeface="Cambria Math" panose="02040503050406030204" pitchFamily="18" charset="0"/>
                  </a:rPr>
                  <a:t>lower</a:t>
                </a:r>
              </a:p>
              <a:p>
                <a:pPr lvl="1"/>
                <a:r>
                  <a:rPr lang="en-US" sz="3200" dirty="0">
                    <a:latin typeface="+mj-lt"/>
                    <a:ea typeface="Cambria Math" panose="02040503050406030204" pitchFamily="18" charset="0"/>
                  </a:rPr>
                  <a:t>In spherical geometry,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3200" dirty="0">
                    <a:latin typeface="+mj-lt"/>
                    <a:ea typeface="Cambria Math" panose="02040503050406030204" pitchFamily="18" charset="0"/>
                  </a:rPr>
                  <a:t> will be </a:t>
                </a:r>
                <a:r>
                  <a:rPr lang="en-US" sz="3200" b="1" dirty="0">
                    <a:latin typeface="+mj-lt"/>
                    <a:ea typeface="Cambria Math" panose="02040503050406030204" pitchFamily="18" charset="0"/>
                  </a:rPr>
                  <a:t>higher</a:t>
                </a:r>
                <a:endParaRPr lang="en-US" sz="3200" b="1" dirty="0">
                  <a:latin typeface="+mj-lt"/>
                </a:endParaRPr>
              </a:p>
              <a:p>
                <a:r>
                  <a:rPr lang="en-US" sz="3200" dirty="0">
                    <a:latin typeface="+mj-lt"/>
                  </a:rPr>
                  <a:t>Total angle at vertex with q polygons: </a:t>
                </a:r>
                <a:endParaRPr lang="en-US" sz="3200" i="1" dirty="0">
                  <a:latin typeface="+mj-lt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m:rPr>
                        <m:sty m:val="p"/>
                      </m:rPr>
                      <a:rPr lang="el-GR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3200" dirty="0">
                  <a:latin typeface="+mj-lt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1ECF30-FA7D-4649-A1DC-7AFFCB014E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88064" y="2425149"/>
                <a:ext cx="9637776" cy="3143502"/>
              </a:xfrm>
              <a:blipFill>
                <a:blip r:embed="rId2"/>
                <a:stretch>
                  <a:fillRect l="-1455" t="-4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5878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36C2D758-F4D4-4203-9D5F-6B9E4E6EE11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07777447"/>
                  </p:ext>
                </p:extLst>
              </p:nvPr>
            </p:nvGraphicFramePr>
            <p:xfrm>
              <a:off x="2691849" y="1020574"/>
              <a:ext cx="6808302" cy="518160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756478">
                      <a:extLst>
                        <a:ext uri="{9D8B030D-6E8A-4147-A177-3AD203B41FA5}">
                          <a16:colId xmlns:a16="http://schemas.microsoft.com/office/drawing/2014/main" val="1895307424"/>
                        </a:ext>
                      </a:extLst>
                    </a:gridCol>
                    <a:gridCol w="756478">
                      <a:extLst>
                        <a:ext uri="{9D8B030D-6E8A-4147-A177-3AD203B41FA5}">
                          <a16:colId xmlns:a16="http://schemas.microsoft.com/office/drawing/2014/main" val="2801823344"/>
                        </a:ext>
                      </a:extLst>
                    </a:gridCol>
                    <a:gridCol w="756478">
                      <a:extLst>
                        <a:ext uri="{9D8B030D-6E8A-4147-A177-3AD203B41FA5}">
                          <a16:colId xmlns:a16="http://schemas.microsoft.com/office/drawing/2014/main" val="2677841702"/>
                        </a:ext>
                      </a:extLst>
                    </a:gridCol>
                    <a:gridCol w="756478">
                      <a:extLst>
                        <a:ext uri="{9D8B030D-6E8A-4147-A177-3AD203B41FA5}">
                          <a16:colId xmlns:a16="http://schemas.microsoft.com/office/drawing/2014/main" val="3152461208"/>
                        </a:ext>
                      </a:extLst>
                    </a:gridCol>
                    <a:gridCol w="756478">
                      <a:extLst>
                        <a:ext uri="{9D8B030D-6E8A-4147-A177-3AD203B41FA5}">
                          <a16:colId xmlns:a16="http://schemas.microsoft.com/office/drawing/2014/main" val="3544206236"/>
                        </a:ext>
                      </a:extLst>
                    </a:gridCol>
                    <a:gridCol w="756478">
                      <a:extLst>
                        <a:ext uri="{9D8B030D-6E8A-4147-A177-3AD203B41FA5}">
                          <a16:colId xmlns:a16="http://schemas.microsoft.com/office/drawing/2014/main" val="2696898994"/>
                        </a:ext>
                      </a:extLst>
                    </a:gridCol>
                    <a:gridCol w="756478">
                      <a:extLst>
                        <a:ext uri="{9D8B030D-6E8A-4147-A177-3AD203B41FA5}">
                          <a16:colId xmlns:a16="http://schemas.microsoft.com/office/drawing/2014/main" val="3081029919"/>
                        </a:ext>
                      </a:extLst>
                    </a:gridCol>
                    <a:gridCol w="756478">
                      <a:extLst>
                        <a:ext uri="{9D8B030D-6E8A-4147-A177-3AD203B41FA5}">
                          <a16:colId xmlns:a16="http://schemas.microsoft.com/office/drawing/2014/main" val="357897030"/>
                        </a:ext>
                      </a:extLst>
                    </a:gridCol>
                    <a:gridCol w="756478">
                      <a:extLst>
                        <a:ext uri="{9D8B030D-6E8A-4147-A177-3AD203B41FA5}">
                          <a16:colId xmlns:a16="http://schemas.microsoft.com/office/drawing/2014/main" val="1651998380"/>
                        </a:ext>
                      </a:extLst>
                    </a:gridCol>
                  </a:tblGrid>
                  <a:tr h="518160">
                    <a:tc gridSpan="9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d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41066704"/>
                      </a:ext>
                    </a:extLst>
                  </a:tr>
                  <a:tr h="518160">
                    <a:tc rowSpan="2" gridSpan="2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 gridSpan="7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p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14367417"/>
                      </a:ext>
                    </a:extLst>
                  </a:tr>
                  <a:tr h="518160">
                    <a:tc gridSpan="2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3254932"/>
                      </a:ext>
                    </a:extLst>
                  </a:tr>
                  <a:tr h="518160">
                    <a:tc rowSpan="7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q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1.5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1.8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ysClr val="windowText" lastClr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2.14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2.25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2.33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7541326"/>
                      </a:ext>
                    </a:extLst>
                  </a:tr>
                  <a:tr h="51816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1.33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ysClr val="windowText" lastClr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2.4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2.67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2.86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3.11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0765560"/>
                      </a:ext>
                    </a:extLst>
                  </a:tr>
                  <a:tr h="51816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1.67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2.5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3.33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3.57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3.75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3.89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8030169"/>
                      </a:ext>
                    </a:extLst>
                  </a:tr>
                  <a:tr h="51816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ysClr val="windowText" lastClr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3.6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4.29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4.5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4.67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3116289"/>
                      </a:ext>
                    </a:extLst>
                  </a:tr>
                  <a:tr h="51816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2.33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3.5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4.2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4.67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5.25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5.44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625663"/>
                      </a:ext>
                    </a:extLst>
                  </a:tr>
                  <a:tr h="51816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2.67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4.8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5.33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5.71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6.22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674289"/>
                      </a:ext>
                    </a:extLst>
                  </a:tr>
                  <a:tr h="51816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4.5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5.4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6.43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6.75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3642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36C2D758-F4D4-4203-9D5F-6B9E4E6EE11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07777447"/>
                  </p:ext>
                </p:extLst>
              </p:nvPr>
            </p:nvGraphicFramePr>
            <p:xfrm>
              <a:off x="2691849" y="1020574"/>
              <a:ext cx="6808302" cy="518160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756478">
                      <a:extLst>
                        <a:ext uri="{9D8B030D-6E8A-4147-A177-3AD203B41FA5}">
                          <a16:colId xmlns:a16="http://schemas.microsoft.com/office/drawing/2014/main" val="1895307424"/>
                        </a:ext>
                      </a:extLst>
                    </a:gridCol>
                    <a:gridCol w="756478">
                      <a:extLst>
                        <a:ext uri="{9D8B030D-6E8A-4147-A177-3AD203B41FA5}">
                          <a16:colId xmlns:a16="http://schemas.microsoft.com/office/drawing/2014/main" val="2801823344"/>
                        </a:ext>
                      </a:extLst>
                    </a:gridCol>
                    <a:gridCol w="756478">
                      <a:extLst>
                        <a:ext uri="{9D8B030D-6E8A-4147-A177-3AD203B41FA5}">
                          <a16:colId xmlns:a16="http://schemas.microsoft.com/office/drawing/2014/main" val="2677841702"/>
                        </a:ext>
                      </a:extLst>
                    </a:gridCol>
                    <a:gridCol w="756478">
                      <a:extLst>
                        <a:ext uri="{9D8B030D-6E8A-4147-A177-3AD203B41FA5}">
                          <a16:colId xmlns:a16="http://schemas.microsoft.com/office/drawing/2014/main" val="3152461208"/>
                        </a:ext>
                      </a:extLst>
                    </a:gridCol>
                    <a:gridCol w="756478">
                      <a:extLst>
                        <a:ext uri="{9D8B030D-6E8A-4147-A177-3AD203B41FA5}">
                          <a16:colId xmlns:a16="http://schemas.microsoft.com/office/drawing/2014/main" val="3544206236"/>
                        </a:ext>
                      </a:extLst>
                    </a:gridCol>
                    <a:gridCol w="756478">
                      <a:extLst>
                        <a:ext uri="{9D8B030D-6E8A-4147-A177-3AD203B41FA5}">
                          <a16:colId xmlns:a16="http://schemas.microsoft.com/office/drawing/2014/main" val="2696898994"/>
                        </a:ext>
                      </a:extLst>
                    </a:gridCol>
                    <a:gridCol w="756478">
                      <a:extLst>
                        <a:ext uri="{9D8B030D-6E8A-4147-A177-3AD203B41FA5}">
                          <a16:colId xmlns:a16="http://schemas.microsoft.com/office/drawing/2014/main" val="3081029919"/>
                        </a:ext>
                      </a:extLst>
                    </a:gridCol>
                    <a:gridCol w="756478">
                      <a:extLst>
                        <a:ext uri="{9D8B030D-6E8A-4147-A177-3AD203B41FA5}">
                          <a16:colId xmlns:a16="http://schemas.microsoft.com/office/drawing/2014/main" val="357897030"/>
                        </a:ext>
                      </a:extLst>
                    </a:gridCol>
                    <a:gridCol w="756478">
                      <a:extLst>
                        <a:ext uri="{9D8B030D-6E8A-4147-A177-3AD203B41FA5}">
                          <a16:colId xmlns:a16="http://schemas.microsoft.com/office/drawing/2014/main" val="1651998380"/>
                        </a:ext>
                      </a:extLst>
                    </a:gridCol>
                  </a:tblGrid>
                  <a:tr h="518160">
                    <a:tc gridSpan="9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9" t="-1176" r="-179" b="-93647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41066704"/>
                      </a:ext>
                    </a:extLst>
                  </a:tr>
                  <a:tr h="518160">
                    <a:tc rowSpan="2" gridSpan="2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 gridSpan="7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p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14367417"/>
                      </a:ext>
                    </a:extLst>
                  </a:tr>
                  <a:tr h="518160">
                    <a:tc gridSpan="2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3254932"/>
                      </a:ext>
                    </a:extLst>
                  </a:tr>
                  <a:tr h="518160">
                    <a:tc rowSpan="7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q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1.5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1.8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ysClr val="windowText" lastClr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2.14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2.25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2.33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7541326"/>
                      </a:ext>
                    </a:extLst>
                  </a:tr>
                  <a:tr h="51816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1.33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ysClr val="windowText" lastClr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2.4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2.67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2.86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3.11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0765560"/>
                      </a:ext>
                    </a:extLst>
                  </a:tr>
                  <a:tr h="51816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1.67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2.5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3.33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3.57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3.75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3.89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8030169"/>
                      </a:ext>
                    </a:extLst>
                  </a:tr>
                  <a:tr h="51816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ysClr val="windowText" lastClr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3.6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4.29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4.5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4.67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3116289"/>
                      </a:ext>
                    </a:extLst>
                  </a:tr>
                  <a:tr h="51816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2.33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3.5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4.2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4.67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5.25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5.44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625663"/>
                      </a:ext>
                    </a:extLst>
                  </a:tr>
                  <a:tr h="51816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2.67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4.8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5.33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5.71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6.22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674289"/>
                      </a:ext>
                    </a:extLst>
                  </a:tr>
                  <a:tr h="51816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4.5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5.4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6.43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6.75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364238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23216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618D8-B8A7-42DD-B1CC-CD8D7AA6B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284731"/>
            <a:ext cx="9637776" cy="1430696"/>
          </a:xfrm>
        </p:spPr>
        <p:txBody>
          <a:bodyPr>
            <a:normAutofit/>
          </a:bodyPr>
          <a:lstStyle/>
          <a:p>
            <a:r>
              <a:rPr lang="en-US" dirty="0"/>
              <a:t>Regular Hyperbolic Tilings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BFB6C0E-EC97-4986-B540-82D8B15C38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88064" y="2494723"/>
                <a:ext cx="9637776" cy="3073928"/>
              </a:xfrm>
            </p:spPr>
            <p:txBody>
              <a:bodyPr>
                <a:noAutofit/>
              </a:bodyPr>
              <a:lstStyle/>
              <a:p>
                <a:r>
                  <a:rPr lang="en-US" dirty="0">
                    <a:latin typeface="+mj-lt"/>
                    <a:ea typeface="Cambria Math" panose="02040503050406030204" pitchFamily="18" charset="0"/>
                  </a:rPr>
                  <a:t>Spherical: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&lt;2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>
                  <a:latin typeface="+mj-lt"/>
                  <a:ea typeface="Cambria Math" panose="02040503050406030204" pitchFamily="18" charset="0"/>
                </a:endParaRPr>
              </a:p>
              <a:p>
                <a:pPr lvl="1"/>
                <a:r>
                  <a:rPr lang="en-US" sz="2800" dirty="0">
                    <a:latin typeface="+mj-lt"/>
                    <a:ea typeface="Cambria Math" panose="02040503050406030204" pitchFamily="18" charset="0"/>
                  </a:rPr>
                  <a:t>5 choices, corresponding to the 5 platonic solids</a:t>
                </a:r>
              </a:p>
              <a:p>
                <a:r>
                  <a:rPr lang="en-US" dirty="0">
                    <a:latin typeface="+mj-lt"/>
                    <a:ea typeface="Cambria Math" panose="02040503050406030204" pitchFamily="18" charset="0"/>
                  </a:rPr>
                  <a:t>Euclidean: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>
                  <a:latin typeface="+mj-lt"/>
                  <a:ea typeface="Cambria Math" panose="02040503050406030204" pitchFamily="18" charset="0"/>
                </a:endParaRPr>
              </a:p>
              <a:p>
                <a:pPr lvl="1"/>
                <a:r>
                  <a:rPr lang="en-US" sz="2800" dirty="0">
                    <a:latin typeface="+mj-lt"/>
                    <a:ea typeface="Cambria Math" panose="02040503050406030204" pitchFamily="18" charset="0"/>
                  </a:rPr>
                  <a:t>3 choices, corresponding to our original 3 regular tilings</a:t>
                </a:r>
                <a:endParaRPr lang="en-US" sz="2800" dirty="0">
                  <a:latin typeface="+mj-lt"/>
                </a:endParaRPr>
              </a:p>
              <a:p>
                <a:r>
                  <a:rPr lang="en-US" dirty="0">
                    <a:latin typeface="+mj-lt"/>
                    <a:ea typeface="Cambria Math" panose="02040503050406030204" pitchFamily="18" charset="0"/>
                  </a:rPr>
                  <a:t>Hyperbolic: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&gt;2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>
                  <a:latin typeface="+mj-lt"/>
                  <a:ea typeface="Cambria Math" panose="02040503050406030204" pitchFamily="18" charset="0"/>
                </a:endParaRPr>
              </a:p>
              <a:p>
                <a:pPr lvl="1"/>
                <a:r>
                  <a:rPr lang="en-US" sz="2800" dirty="0">
                    <a:latin typeface="+mj-lt"/>
                    <a:ea typeface="Cambria Math" panose="02040503050406030204" pitchFamily="18" charset="0"/>
                  </a:rPr>
                  <a:t>Infinitely many choices!</a:t>
                </a:r>
              </a:p>
              <a:p>
                <a:pPr lvl="1"/>
                <a:r>
                  <a:rPr lang="en-US" sz="2800" dirty="0">
                    <a:latin typeface="+mj-lt"/>
                  </a:rPr>
                  <a:t>For any p, just pick q large enough</a:t>
                </a: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BFB6C0E-EC97-4986-B540-82D8B15C38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88064" y="2494723"/>
                <a:ext cx="9637776" cy="3073928"/>
              </a:xfrm>
              <a:blipFill>
                <a:blip r:embed="rId2"/>
                <a:stretch>
                  <a:fillRect l="-1139" t="-3175"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1917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1115</Words>
  <Application>Microsoft Office PowerPoint</Application>
  <PresentationFormat>Widescreen</PresentationFormat>
  <Paragraphs>229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Office Theme</vt:lpstr>
      <vt:lpstr>The Beauty of  the Hyperbolic Plane</vt:lpstr>
      <vt:lpstr>Regular Euclidean Tilings</vt:lpstr>
      <vt:lpstr>Hyperbolic Space</vt:lpstr>
      <vt:lpstr>The Half-Plane Model</vt:lpstr>
      <vt:lpstr>PowerPoint Presentation</vt:lpstr>
      <vt:lpstr>Regular Hyperbolic Tilings</vt:lpstr>
      <vt:lpstr>Regular Hyperbolic Tilings</vt:lpstr>
      <vt:lpstr>PowerPoint Presentation</vt:lpstr>
      <vt:lpstr>Regular Hyperbolic Tilings</vt:lpstr>
      <vt:lpstr>PowerPoint Presentation</vt:lpstr>
      <vt:lpstr>PowerPoint Presentation</vt:lpstr>
      <vt:lpstr>PowerPoint Presentation</vt:lpstr>
      <vt:lpstr>Regular Hyperbolic Tilings </vt:lpstr>
      <vt:lpstr>Mobius Maps</vt:lpstr>
      <vt:lpstr>Mobius Maps</vt:lpstr>
      <vt:lpstr>Types of Mobius Maps</vt:lpstr>
      <vt:lpstr>Classification by Fixed Points</vt:lpstr>
      <vt:lpstr>Classification by Fixed Points</vt:lpstr>
      <vt:lpstr>Elliptic</vt:lpstr>
      <vt:lpstr>PowerPoint Presentation</vt:lpstr>
      <vt:lpstr>Hyperbolic</vt:lpstr>
      <vt:lpstr>PowerPoint Presentation</vt:lpstr>
      <vt:lpstr>Parabolic</vt:lpstr>
      <vt:lpstr>PowerPoint Presentation</vt:lpstr>
      <vt:lpstr>Examples of Regular Hyperbolic Tilings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Ideal Polygons: Vertices at “infinity” Symbol (p,∞)</vt:lpstr>
      <vt:lpstr>PowerPoint Presentation</vt:lpstr>
      <vt:lpstr>Before, I started with a polygon and applied certain isometries to make a tiling.   If I start with a bunch of isometries, when can I find a polygon that will produce a tiling?</vt:lpstr>
      <vt:lpstr>Groups of Isometries: Fuchsian Groups!</vt:lpstr>
      <vt:lpstr>Groups of Isometries: Fuchsian Groups!</vt:lpstr>
      <vt:lpstr>Examples</vt:lpstr>
      <vt:lpstr>PowerPoint Presentation</vt:lpstr>
      <vt:lpstr>PowerPoint Presentation</vt:lpstr>
      <vt:lpstr>PowerPoint Presentation</vt:lpstr>
      <vt:lpstr>Hyperbolic Surfaces</vt:lpstr>
      <vt:lpstr>PowerPoint Presentation</vt:lpstr>
      <vt:lpstr>The Future: Weird Things I Don’t Know How To Code (Yet!)</vt:lpstr>
      <vt:lpstr>Image Credits</vt:lpstr>
      <vt:lpstr>Further Reading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Beauty of  the Hyperbolic Plane</dc:title>
  <dc:creator>Isabel Beach</dc:creator>
  <cp:lastModifiedBy>curtis Grant</cp:lastModifiedBy>
  <cp:revision>8</cp:revision>
  <dcterms:created xsi:type="dcterms:W3CDTF">2019-07-23T14:03:18Z</dcterms:created>
  <dcterms:modified xsi:type="dcterms:W3CDTF">2019-07-26T15:30:16Z</dcterms:modified>
</cp:coreProperties>
</file>